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96" r:id="rId5"/>
    <p:sldMasterId id="2147483651" r:id="rId6"/>
  </p:sldMasterIdLst>
  <p:notesMasterIdLst>
    <p:notesMasterId r:id="rId28"/>
  </p:notesMasterIdLst>
  <p:handoutMasterIdLst>
    <p:handoutMasterId r:id="rId29"/>
  </p:handoutMasterIdLst>
  <p:sldIdLst>
    <p:sldId id="515" r:id="rId7"/>
    <p:sldId id="692" r:id="rId8"/>
    <p:sldId id="618" r:id="rId9"/>
    <p:sldId id="311" r:id="rId10"/>
    <p:sldId id="309" r:id="rId11"/>
    <p:sldId id="283" r:id="rId12"/>
    <p:sldId id="615" r:id="rId13"/>
    <p:sldId id="682" r:id="rId14"/>
    <p:sldId id="691" r:id="rId15"/>
    <p:sldId id="619" r:id="rId16"/>
    <p:sldId id="683" r:id="rId17"/>
    <p:sldId id="693" r:id="rId18"/>
    <p:sldId id="685" r:id="rId19"/>
    <p:sldId id="700" r:id="rId20"/>
    <p:sldId id="690" r:id="rId21"/>
    <p:sldId id="701" r:id="rId22"/>
    <p:sldId id="688" r:id="rId23"/>
    <p:sldId id="681" r:id="rId24"/>
    <p:sldId id="698" r:id="rId25"/>
    <p:sldId id="699" r:id="rId26"/>
    <p:sldId id="389" r:id="rId27"/>
  </p:sldIdLst>
  <p:sldSz cx="9144000" cy="6858000" type="screen4x3"/>
  <p:notesSz cx="6807200" cy="9939338"/>
  <p:custDataLst>
    <p:tags r:id="rId30"/>
  </p:custDataLst>
  <p:defaultTextStyle>
    <a:defPPr>
      <a:defRPr lang="en-AU"/>
    </a:defPPr>
    <a:lvl1pPr algn="l" rtl="0" fontAlgn="base">
      <a:spcBef>
        <a:spcPct val="50000"/>
      </a:spcBef>
      <a:spcAft>
        <a:spcPct val="0"/>
      </a:spcAft>
      <a:defRPr kern="1200">
        <a:solidFill>
          <a:schemeClr val="tx1"/>
        </a:solidFill>
        <a:latin typeface="Arial" charset="0"/>
        <a:ea typeface="+mn-ea"/>
        <a:cs typeface="+mn-cs"/>
      </a:defRPr>
    </a:lvl1pPr>
    <a:lvl2pPr marL="457200" algn="l" rtl="0" fontAlgn="base">
      <a:spcBef>
        <a:spcPct val="50000"/>
      </a:spcBef>
      <a:spcAft>
        <a:spcPct val="0"/>
      </a:spcAft>
      <a:defRPr kern="1200">
        <a:solidFill>
          <a:schemeClr val="tx1"/>
        </a:solidFill>
        <a:latin typeface="Arial" charset="0"/>
        <a:ea typeface="+mn-ea"/>
        <a:cs typeface="+mn-cs"/>
      </a:defRPr>
    </a:lvl2pPr>
    <a:lvl3pPr marL="914400" algn="l" rtl="0" fontAlgn="base">
      <a:spcBef>
        <a:spcPct val="50000"/>
      </a:spcBef>
      <a:spcAft>
        <a:spcPct val="0"/>
      </a:spcAft>
      <a:defRPr kern="1200">
        <a:solidFill>
          <a:schemeClr val="tx1"/>
        </a:solidFill>
        <a:latin typeface="Arial" charset="0"/>
        <a:ea typeface="+mn-ea"/>
        <a:cs typeface="+mn-cs"/>
      </a:defRPr>
    </a:lvl3pPr>
    <a:lvl4pPr marL="1371600" algn="l" rtl="0" fontAlgn="base">
      <a:spcBef>
        <a:spcPct val="50000"/>
      </a:spcBef>
      <a:spcAft>
        <a:spcPct val="0"/>
      </a:spcAft>
      <a:defRPr kern="1200">
        <a:solidFill>
          <a:schemeClr val="tx1"/>
        </a:solidFill>
        <a:latin typeface="Arial" charset="0"/>
        <a:ea typeface="+mn-ea"/>
        <a:cs typeface="+mn-cs"/>
      </a:defRPr>
    </a:lvl4pPr>
    <a:lvl5pPr marL="1828800" algn="l" rtl="0" fontAlgn="base">
      <a:spcBef>
        <a:spcPct val="5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13">
          <p15:clr>
            <a:srgbClr val="A4A3A4"/>
          </p15:clr>
        </p15:guide>
        <p15:guide id="2" orient="horz" pos="4128">
          <p15:clr>
            <a:srgbClr val="A4A3A4"/>
          </p15:clr>
        </p15:guide>
        <p15:guide id="3" orient="horz" pos="3158">
          <p15:clr>
            <a:srgbClr val="A4A3A4"/>
          </p15:clr>
        </p15:guide>
        <p15:guide id="4" orient="horz" pos="3457">
          <p15:clr>
            <a:srgbClr val="A4A3A4"/>
          </p15:clr>
        </p15:guide>
        <p15:guide id="5" orient="horz" pos="845">
          <p15:clr>
            <a:srgbClr val="A4A3A4"/>
          </p15:clr>
        </p15:guide>
        <p15:guide id="6" pos="113">
          <p15:clr>
            <a:srgbClr val="A4A3A4"/>
          </p15:clr>
        </p15:guide>
        <p15:guide id="7" pos="5556">
          <p15:clr>
            <a:srgbClr val="A4A3A4"/>
          </p15:clr>
        </p15:guide>
        <p15:guide id="8" pos="204">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e Yule" initials="ZY" lastIdx="15" clrIdx="0">
    <p:extLst>
      <p:ext uri="{19B8F6BF-5375-455C-9EA6-DF929625EA0E}">
        <p15:presenceInfo xmlns:p15="http://schemas.microsoft.com/office/powerpoint/2012/main" userId="S-1-5-21-2406935999-1983212525-3895035740-11059" providerId="AD"/>
      </p:ext>
    </p:extLst>
  </p:cmAuthor>
  <p:cmAuthor id="2" name="Janis McDermott" initials="JM" lastIdx="13" clrIdx="1">
    <p:extLst>
      <p:ext uri="{19B8F6BF-5375-455C-9EA6-DF929625EA0E}">
        <p15:presenceInfo xmlns:p15="http://schemas.microsoft.com/office/powerpoint/2012/main" userId="S-1-5-21-2406935999-1983212525-3895035740-148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4D6"/>
    <a:srgbClr val="FBE4D2"/>
    <a:srgbClr val="C8DDF2"/>
    <a:srgbClr val="008885"/>
    <a:srgbClr val="14918F"/>
    <a:srgbClr val="9DA6C3"/>
    <a:srgbClr val="B5B5B5"/>
    <a:srgbClr val="797979"/>
    <a:srgbClr val="B2B8CF"/>
    <a:srgbClr val="C4CC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56674" autoAdjust="0"/>
  </p:normalViewPr>
  <p:slideViewPr>
    <p:cSldViewPr>
      <p:cViewPr varScale="1">
        <p:scale>
          <a:sx n="65" d="100"/>
          <a:sy n="65" d="100"/>
        </p:scale>
        <p:origin x="2898" y="60"/>
      </p:cViewPr>
      <p:guideLst>
        <p:guide orient="horz" pos="413"/>
        <p:guide orient="horz" pos="4128"/>
        <p:guide orient="horz" pos="3158"/>
        <p:guide orient="horz" pos="3457"/>
        <p:guide orient="horz" pos="845"/>
        <p:guide pos="113"/>
        <p:guide pos="5556"/>
        <p:guide pos="204"/>
      </p:guideLst>
    </p:cSldViewPr>
  </p:slideViewPr>
  <p:outlineViewPr>
    <p:cViewPr>
      <p:scale>
        <a:sx n="33" d="100"/>
        <a:sy n="33" d="100"/>
      </p:scale>
      <p:origin x="0" y="-1158"/>
    </p:cViewPr>
  </p:outlineViewPr>
  <p:notesTextViewPr>
    <p:cViewPr>
      <p:scale>
        <a:sx n="150" d="100"/>
        <a:sy n="150"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tags" Target="tags/tag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4229" tIns="47114" rIns="94229" bIns="47114"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4229" tIns="47114" rIns="94229" bIns="47114" rtlCol="0"/>
          <a:lstStyle>
            <a:lvl1pPr algn="r">
              <a:defRPr sz="1200"/>
            </a:lvl1pPr>
          </a:lstStyle>
          <a:p>
            <a:fld id="{73D76A07-3D3D-4A68-AAD0-85CA8B587E22}" type="datetimeFigureOut">
              <a:rPr lang="en-AU" smtClean="0"/>
              <a:t>2/12/2019</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4229" tIns="47114" rIns="94229" bIns="47114"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4229" tIns="47114" rIns="94229" bIns="47114" rtlCol="0" anchor="b"/>
          <a:lstStyle>
            <a:lvl1pPr algn="r">
              <a:defRPr sz="1200"/>
            </a:lvl1pPr>
          </a:lstStyle>
          <a:p>
            <a:fld id="{CD879660-3FBB-4DBB-87CB-9B72B2B6FFD8}" type="slidenum">
              <a:rPr lang="en-AU" smtClean="0"/>
              <a:t>‹#›</a:t>
            </a:fld>
            <a:endParaRPr lang="en-AU"/>
          </a:p>
        </p:txBody>
      </p:sp>
    </p:spTree>
    <p:extLst>
      <p:ext uri="{BB962C8B-B14F-4D97-AF65-F5344CB8AC3E}">
        <p14:creationId xmlns:p14="http://schemas.microsoft.com/office/powerpoint/2010/main" val="123545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4229" tIns="47114" rIns="94229" bIns="47114" rtlCol="0"/>
          <a:lstStyle>
            <a:lvl1pPr algn="l">
              <a:defRPr sz="1200">
                <a:latin typeface="Arial" charset="0"/>
              </a:defRPr>
            </a:lvl1pPr>
          </a:lstStyle>
          <a:p>
            <a:pPr>
              <a:defRPr/>
            </a:pPr>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4229" tIns="47114" rIns="94229" bIns="47114" rtlCol="0"/>
          <a:lstStyle>
            <a:lvl1pPr algn="r">
              <a:defRPr sz="1200">
                <a:latin typeface="Arial" charset="0"/>
              </a:defRPr>
            </a:lvl1pPr>
          </a:lstStyle>
          <a:p>
            <a:pPr>
              <a:defRPr/>
            </a:pPr>
            <a:fld id="{5D80A888-D75A-4166-AD9D-7C4F06AF2060}" type="datetimeFigureOut">
              <a:rPr lang="en-AU"/>
              <a:pPr>
                <a:defRPr/>
              </a:pPr>
              <a:t>2/12/2019</a:t>
            </a:fld>
            <a:endParaRPr lang="en-AU"/>
          </a:p>
        </p:txBody>
      </p:sp>
      <p:sp>
        <p:nvSpPr>
          <p:cNvPr id="4" name="Slide Image Placeholder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4229" tIns="47114" rIns="94229" bIns="47114" rtlCol="0" anchor="ctr"/>
          <a:lstStyle/>
          <a:p>
            <a:pPr lvl="0"/>
            <a:endParaRPr lang="en-AU" noProof="0"/>
          </a:p>
        </p:txBody>
      </p:sp>
      <p:sp>
        <p:nvSpPr>
          <p:cNvPr id="6" name="Footer Placeholder 5"/>
          <p:cNvSpPr>
            <a:spLocks noGrp="1"/>
          </p:cNvSpPr>
          <p:nvPr>
            <p:ph type="ftr" sz="quarter" idx="4"/>
          </p:nvPr>
        </p:nvSpPr>
        <p:spPr>
          <a:xfrm>
            <a:off x="1" y="9440647"/>
            <a:ext cx="2949787" cy="496967"/>
          </a:xfrm>
          <a:prstGeom prst="rect">
            <a:avLst/>
          </a:prstGeom>
        </p:spPr>
        <p:txBody>
          <a:bodyPr vert="horz" lIns="94229" tIns="47114" rIns="94229" bIns="47114" rtlCol="0" anchor="b"/>
          <a:lstStyle>
            <a:lvl1pPr algn="l">
              <a:defRPr sz="1200">
                <a:latin typeface="Arial" charset="0"/>
              </a:defRPr>
            </a:lvl1pPr>
          </a:lstStyle>
          <a:p>
            <a:pPr>
              <a:defRPr/>
            </a:pPr>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4229" tIns="47114" rIns="94229" bIns="47114" rtlCol="0" anchor="b"/>
          <a:lstStyle>
            <a:lvl1pPr algn="r">
              <a:defRPr sz="1200">
                <a:latin typeface="Arial" charset="0"/>
              </a:defRPr>
            </a:lvl1pPr>
          </a:lstStyle>
          <a:p>
            <a:pPr>
              <a:defRPr/>
            </a:pPr>
            <a:fld id="{7DC8D554-20BD-45E3-8F8F-C854CD9EEC52}" type="slidenum">
              <a:rPr lang="en-AU"/>
              <a:pPr>
                <a:defRPr/>
              </a:pPr>
              <a:t>‹#›</a:t>
            </a:fld>
            <a:endParaRPr lang="en-AU"/>
          </a:p>
        </p:txBody>
      </p:sp>
    </p:spTree>
    <p:extLst>
      <p:ext uri="{BB962C8B-B14F-4D97-AF65-F5344CB8AC3E}">
        <p14:creationId xmlns:p14="http://schemas.microsoft.com/office/powerpoint/2010/main" val="4165862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fontAlgn="base" hangingPunct="0"/>
            <a:r>
              <a:rPr lang="en-AU" sz="1200" kern="1200" dirty="0">
                <a:solidFill>
                  <a:schemeClr val="tx1"/>
                </a:solidFill>
                <a:effectLst/>
                <a:latin typeface="+mn-lt"/>
                <a:ea typeface="+mn-ea"/>
                <a:cs typeface="+mn-cs"/>
              </a:rPr>
              <a:t>The Queensland Curriculum and Assessment Authority welcomes you to this professional learning opportunity with a focus on strengths-based writing to describe children’s learning and development.</a:t>
            </a:r>
            <a:endParaRPr lang="en-AU"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a:t>
            </a:fld>
            <a:endParaRPr lang="en-AU"/>
          </a:p>
        </p:txBody>
      </p:sp>
    </p:spTree>
    <p:extLst>
      <p:ext uri="{BB962C8B-B14F-4D97-AF65-F5344CB8AC3E}">
        <p14:creationId xmlns:p14="http://schemas.microsoft.com/office/powerpoint/2010/main" val="1568488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marL="0" indent="0">
              <a:buFont typeface="Arial" panose="020B0604020202020204" pitchFamily="34" charset="0"/>
              <a:buNone/>
            </a:pPr>
            <a:r>
              <a:rPr lang="en-AU" dirty="0"/>
              <a:t>Now let’s use a process to check for ways to be more concise when writing.</a:t>
            </a:r>
          </a:p>
          <a:p>
            <a:pPr marL="0" indent="0">
              <a:buFont typeface="Arial" panose="020B0604020202020204" pitchFamily="34" charset="0"/>
              <a:buNone/>
            </a:pPr>
            <a:r>
              <a:rPr lang="en-AU" dirty="0"/>
              <a:t>A teacher has shared their process for reviewing writing to be more concise.</a:t>
            </a:r>
          </a:p>
          <a:p>
            <a:pPr marL="0" indent="0">
              <a:buFont typeface="Arial" panose="020B0604020202020204" pitchFamily="34" charset="0"/>
              <a:buNone/>
            </a:pPr>
            <a:r>
              <a:rPr lang="en-AU" dirty="0"/>
              <a:t>This includes identifying repeated information, alignment to learning and development and reducing detail.</a:t>
            </a:r>
          </a:p>
          <a:p>
            <a:pPr marL="0" indent="0">
              <a:buFont typeface="Arial" panose="020B0604020202020204" pitchFamily="34" charset="0"/>
              <a:buNone/>
            </a:pPr>
            <a:endParaRPr lang="en-AU" dirty="0"/>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10</a:t>
            </a:fld>
            <a:endParaRPr lang="en-AU"/>
          </a:p>
        </p:txBody>
      </p:sp>
    </p:spTree>
    <p:extLst>
      <p:ext uri="{BB962C8B-B14F-4D97-AF65-F5344CB8AC3E}">
        <p14:creationId xmlns:p14="http://schemas.microsoft.com/office/powerpoint/2010/main" val="2024253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Take some time to read this teacher’s attempt at describing George’s learning in the learning and development area of Identity. </a:t>
            </a:r>
          </a:p>
          <a:p>
            <a:r>
              <a:rPr lang="en-AU" dirty="0"/>
              <a:t>There are 714 characters including capitals, punctuation and spaces. </a:t>
            </a:r>
          </a:p>
          <a:p>
            <a:endParaRPr lang="en-AU" dirty="0"/>
          </a:p>
          <a:p>
            <a:r>
              <a:rPr lang="en-AU" dirty="0"/>
              <a:t>Let’s look at how the teacher applied the review process to make this writing more concise.</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11</a:t>
            </a:fld>
            <a:endParaRPr lang="en-AU"/>
          </a:p>
        </p:txBody>
      </p:sp>
    </p:spTree>
    <p:extLst>
      <p:ext uri="{BB962C8B-B14F-4D97-AF65-F5344CB8AC3E}">
        <p14:creationId xmlns:p14="http://schemas.microsoft.com/office/powerpoint/2010/main" val="612906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The teacher used one of the tips provided earlier to check the writing for meaning and clarity.</a:t>
            </a:r>
          </a:p>
          <a:p>
            <a:endParaRPr lang="en-AU" dirty="0"/>
          </a:p>
          <a:p>
            <a:r>
              <a:rPr lang="en-AU"/>
              <a:t>The </a:t>
            </a:r>
            <a:r>
              <a:rPr lang="en-AU" strike="noStrike"/>
              <a:t>blue</a:t>
            </a:r>
            <a:r>
              <a:rPr lang="en-AU"/>
              <a:t> </a:t>
            </a:r>
            <a:r>
              <a:rPr lang="en-AU" dirty="0"/>
              <a:t>highlighting show sentences where information has been repeated. What is highlighted uses 227 characters.</a:t>
            </a:r>
          </a:p>
          <a:p>
            <a:endParaRPr lang="en-AU" dirty="0"/>
          </a:p>
          <a:p>
            <a:r>
              <a:rPr lang="en-AU" dirty="0"/>
              <a:t>The teacher took time to critically reflect on how to make this more concise.</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12</a:t>
            </a:fld>
            <a:endParaRPr lang="en-AU"/>
          </a:p>
        </p:txBody>
      </p:sp>
    </p:spTree>
    <p:extLst>
      <p:ext uri="{BB962C8B-B14F-4D97-AF65-F5344CB8AC3E}">
        <p14:creationId xmlns:p14="http://schemas.microsoft.com/office/powerpoint/2010/main" val="2475058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Here is how the teacher made decisions to ensure that the writing was concise yet included enough detail to describe George’s learning and development, using 78 characters.</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13</a:t>
            </a:fld>
            <a:endParaRPr lang="en-AU"/>
          </a:p>
        </p:txBody>
      </p:sp>
    </p:spTree>
    <p:extLst>
      <p:ext uri="{BB962C8B-B14F-4D97-AF65-F5344CB8AC3E}">
        <p14:creationId xmlns:p14="http://schemas.microsoft.com/office/powerpoint/2010/main" val="4224568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trike="noStrike" dirty="0"/>
              <a:t>The next step shows how this teacher checked that the writing aligned to the intent of the </a:t>
            </a:r>
            <a:r>
              <a:rPr lang="en-US" i="1" strike="noStrike" dirty="0"/>
              <a:t>Queensland kindergarten learning guideline </a:t>
            </a:r>
            <a:r>
              <a:rPr lang="en-US" strike="noStrike" dirty="0"/>
              <a:t>learning and development area of Identity. The teacher used 277 characters here.</a:t>
            </a:r>
            <a:endParaRPr lang="en-AU" strike="noStrike" dirty="0"/>
          </a:p>
          <a:p>
            <a:endParaRPr lang="en-AU" dirty="0"/>
          </a:p>
          <a:p>
            <a:endParaRPr lang="en-AU"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14</a:t>
            </a:fld>
            <a:endParaRPr lang="en-AU"/>
          </a:p>
        </p:txBody>
      </p:sp>
    </p:spTree>
    <p:extLst>
      <p:ext uri="{BB962C8B-B14F-4D97-AF65-F5344CB8AC3E}">
        <p14:creationId xmlns:p14="http://schemas.microsoft.com/office/powerpoint/2010/main" val="3687518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Here is </a:t>
            </a:r>
            <a:r>
              <a:rPr lang="en-AU"/>
              <a:t>the result. Think </a:t>
            </a:r>
            <a:r>
              <a:rPr lang="en-AU" dirty="0"/>
              <a:t>about how this </a:t>
            </a:r>
            <a:r>
              <a:rPr lang="en-AU"/>
              <a:t>is clear and </a:t>
            </a:r>
            <a:r>
              <a:rPr lang="en-AU" dirty="0"/>
              <a:t>concise and </a:t>
            </a:r>
            <a:r>
              <a:rPr lang="en-AU"/>
              <a:t>provides relevant information </a:t>
            </a:r>
            <a:r>
              <a:rPr lang="en-AU" dirty="0"/>
              <a:t>about George’s learning and development. It adds to the information about George’s interactions at kindergarten and now uses 148 characters.</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15</a:t>
            </a:fld>
            <a:endParaRPr lang="en-AU"/>
          </a:p>
        </p:txBody>
      </p:sp>
    </p:spTree>
    <p:extLst>
      <p:ext uri="{BB962C8B-B14F-4D97-AF65-F5344CB8AC3E}">
        <p14:creationId xmlns:p14="http://schemas.microsoft.com/office/powerpoint/2010/main" val="482030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trike="noStrike" dirty="0"/>
              <a:t>The green highlighting is how the teacher reflected and identified where there was too much </a:t>
            </a:r>
            <a:r>
              <a:rPr lang="en-US" strike="noStrike"/>
              <a:t>detail. 164 </a:t>
            </a:r>
            <a:r>
              <a:rPr lang="en-US" strike="noStrike" dirty="0"/>
              <a:t>characters were used here. </a:t>
            </a:r>
            <a:endParaRPr lang="en-AU" strike="noStrike" dirty="0"/>
          </a:p>
          <a:p>
            <a:endParaRPr lang="en-AU" strike="noStrike"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16</a:t>
            </a:fld>
            <a:endParaRPr lang="en-AU"/>
          </a:p>
        </p:txBody>
      </p:sp>
    </p:spTree>
    <p:extLst>
      <p:ext uri="{BB962C8B-B14F-4D97-AF65-F5344CB8AC3E}">
        <p14:creationId xmlns:p14="http://schemas.microsoft.com/office/powerpoint/2010/main" val="50031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The teacher managed to reduce it to one sentence which describes what George needs to gently nudge him to try new experiences. The information has now been conveyed in 105 characters.</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17</a:t>
            </a:fld>
            <a:endParaRPr lang="en-AU"/>
          </a:p>
        </p:txBody>
      </p:sp>
    </p:spTree>
    <p:extLst>
      <p:ext uri="{BB962C8B-B14F-4D97-AF65-F5344CB8AC3E}">
        <p14:creationId xmlns:p14="http://schemas.microsoft.com/office/powerpoint/2010/main" val="31048324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US" dirty="0"/>
              <a:t>Here is what the teacher wrote about George’s learning and development for Identity. Using only 290 characters, it is less than half the original character count but is clearer, more concise and meets all the tips for concise writing.</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18</a:t>
            </a:fld>
            <a:endParaRPr lang="en-AU"/>
          </a:p>
        </p:txBody>
      </p:sp>
    </p:spTree>
    <p:extLst>
      <p:ext uri="{BB962C8B-B14F-4D97-AF65-F5344CB8AC3E}">
        <p14:creationId xmlns:p14="http://schemas.microsoft.com/office/powerpoint/2010/main" val="3923908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fontAlgn="base" hangingPunct="0"/>
            <a:r>
              <a:rPr lang="en-US" sz="1200" kern="1200" dirty="0">
                <a:solidFill>
                  <a:schemeClr val="tx1"/>
                </a:solidFill>
                <a:effectLst/>
                <a:latin typeface="+mn-lt"/>
                <a:ea typeface="+mn-ea"/>
                <a:cs typeface="+mn-cs"/>
              </a:rPr>
              <a:t>This </a:t>
            </a:r>
            <a:r>
              <a:rPr lang="en-US" sz="1200" strike="noStrike" kern="1200" dirty="0">
                <a:solidFill>
                  <a:schemeClr val="tx1"/>
                </a:solidFill>
                <a:effectLst/>
                <a:latin typeface="+mn-lt"/>
                <a:ea typeface="+mn-ea"/>
                <a:cs typeface="+mn-cs"/>
              </a:rPr>
              <a:t>slideshow </a:t>
            </a:r>
            <a:r>
              <a:rPr lang="en-US" sz="1200" kern="1200" dirty="0">
                <a:solidFill>
                  <a:schemeClr val="tx1"/>
                </a:solidFill>
                <a:effectLst/>
                <a:latin typeface="+mn-lt"/>
                <a:ea typeface="+mn-ea"/>
                <a:cs typeface="+mn-cs"/>
              </a:rPr>
              <a:t>has supported teachers to:</a:t>
            </a:r>
            <a:endParaRPr lang="en-AU" sz="1200" kern="1200" dirty="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develop deep understanding of a strengths-based approach</a:t>
            </a: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describe children’s learning and development using a strengths-based approach</a:t>
            </a:r>
            <a:endParaRPr lang="en-AU"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provide strategies to assist you in writing concisely. </a:t>
            </a:r>
            <a:r>
              <a:rPr lang="en-US" dirty="0"/>
              <a:t>  </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19</a:t>
            </a:fld>
            <a:endParaRPr lang="en-AU"/>
          </a:p>
        </p:txBody>
      </p:sp>
    </p:spTree>
    <p:extLst>
      <p:ext uri="{BB962C8B-B14F-4D97-AF65-F5344CB8AC3E}">
        <p14:creationId xmlns:p14="http://schemas.microsoft.com/office/powerpoint/2010/main" val="79944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fontAlgn="base" hangingPunct="0"/>
            <a:r>
              <a:rPr lang="en-US" sz="1200" kern="1200" dirty="0">
                <a:solidFill>
                  <a:schemeClr val="tx1"/>
                </a:solidFill>
                <a:effectLst/>
                <a:latin typeface="+mn-lt"/>
                <a:ea typeface="+mn-ea"/>
                <a:cs typeface="+mn-cs"/>
              </a:rPr>
              <a:t>This </a:t>
            </a:r>
            <a:r>
              <a:rPr lang="en-US" sz="1200" strike="noStrike" kern="1200" dirty="0">
                <a:solidFill>
                  <a:schemeClr val="tx1"/>
                </a:solidFill>
                <a:effectLst/>
                <a:latin typeface="+mn-lt"/>
                <a:ea typeface="+mn-ea"/>
                <a:cs typeface="+mn-cs"/>
              </a:rPr>
              <a:t>slideshow </a:t>
            </a:r>
            <a:r>
              <a:rPr lang="en-US" sz="1200" kern="1200" dirty="0">
                <a:solidFill>
                  <a:schemeClr val="tx1"/>
                </a:solidFill>
                <a:effectLst/>
                <a:latin typeface="+mn-lt"/>
                <a:ea typeface="+mn-ea"/>
                <a:cs typeface="+mn-cs"/>
              </a:rPr>
              <a:t>has been designed to:</a:t>
            </a:r>
            <a:endParaRPr lang="en-AU" sz="1200" kern="1200" dirty="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develop deep understanding of a strengths-based approach</a:t>
            </a: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describe children’s learning and development using a strengths-based approach</a:t>
            </a:r>
            <a:endParaRPr lang="en-AU"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provide strategies to assist you in writing concisely. </a:t>
            </a:r>
            <a:r>
              <a:rPr lang="en-US" dirty="0"/>
              <a:t>  </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2</a:t>
            </a:fld>
            <a:endParaRPr lang="en-AU"/>
          </a:p>
        </p:txBody>
      </p:sp>
    </p:spTree>
    <p:extLst>
      <p:ext uri="{BB962C8B-B14F-4D97-AF65-F5344CB8AC3E}">
        <p14:creationId xmlns:p14="http://schemas.microsoft.com/office/powerpoint/2010/main" val="982102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These key messages from </a:t>
            </a:r>
            <a:r>
              <a:rPr lang="en-AU"/>
              <a:t>the </a:t>
            </a:r>
            <a:r>
              <a:rPr lang="en-AU" strike="noStrike"/>
              <a:t>slideshow </a:t>
            </a:r>
            <a:r>
              <a:rPr lang="en-AU"/>
              <a:t>link </a:t>
            </a:r>
            <a:r>
              <a:rPr lang="en-AU" dirty="0"/>
              <a:t>to the learning goal and success criteria and can support teachers in their personal reflections on practice and professional learning.</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20</a:t>
            </a:fld>
            <a:endParaRPr lang="en-AU"/>
          </a:p>
        </p:txBody>
      </p:sp>
    </p:spTree>
    <p:extLst>
      <p:ext uri="{BB962C8B-B14F-4D97-AF65-F5344CB8AC3E}">
        <p14:creationId xmlns:p14="http://schemas.microsoft.com/office/powerpoint/2010/main" val="3748231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US" dirty="0"/>
              <a:t>The Queensland Curriculum and Assessment Authority provides a range of resources and professional learning opportunities</a:t>
            </a:r>
            <a:r>
              <a:rPr lang="en-US"/>
              <a:t>. The website provides links </a:t>
            </a:r>
            <a:r>
              <a:rPr lang="en-US" dirty="0"/>
              <a:t>to further examples of strengths-based writing in sample transition statements.</a:t>
            </a:r>
          </a:p>
          <a:p>
            <a:endParaRPr lang="en-US" dirty="0"/>
          </a:p>
          <a:p>
            <a:r>
              <a:rPr lang="en-US" dirty="0"/>
              <a:t>To contact a QCAA officer with any specific questions, please use the email and phone </a:t>
            </a:r>
            <a:r>
              <a:rPr lang="en-US"/>
              <a:t>number provided.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21</a:t>
            </a:fld>
            <a:endParaRPr lang="en-AU"/>
          </a:p>
        </p:txBody>
      </p:sp>
    </p:spTree>
    <p:extLst>
      <p:ext uri="{BB962C8B-B14F-4D97-AF65-F5344CB8AC3E}">
        <p14:creationId xmlns:p14="http://schemas.microsoft.com/office/powerpoint/2010/main" val="2887550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kern="1200" dirty="0">
                <a:solidFill>
                  <a:schemeClr val="tx1"/>
                </a:solidFill>
                <a:effectLst/>
                <a:latin typeface="+mn-lt"/>
                <a:ea typeface="+mn-ea"/>
                <a:cs typeface="+mn-cs"/>
              </a:rPr>
              <a:t>Using a strengths-based approach, teachers describe what children can do </a:t>
            </a:r>
            <a:r>
              <a:rPr lang="en-GB" sz="1200" kern="1200" dirty="0">
                <a:solidFill>
                  <a:schemeClr val="tx1"/>
                </a:solidFill>
                <a:effectLst/>
                <a:latin typeface="+mn-lt"/>
                <a:ea typeface="+mn-ea"/>
                <a:cs typeface="+mn-cs"/>
              </a:rPr>
              <a:t>rather than focusing on what children can’t yet do.</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Teachers know their children, families, kindergarten </a:t>
            </a:r>
            <a:r>
              <a:rPr lang="en-GB" sz="1200" kern="1200">
                <a:solidFill>
                  <a:schemeClr val="tx1"/>
                </a:solidFill>
                <a:effectLst/>
                <a:latin typeface="+mn-lt"/>
                <a:ea typeface="+mn-ea"/>
                <a:cs typeface="+mn-cs"/>
              </a:rPr>
              <a:t>and communities, </a:t>
            </a:r>
            <a:r>
              <a:rPr lang="en-GB" sz="1200" kern="1200" dirty="0">
                <a:solidFill>
                  <a:schemeClr val="tx1"/>
                </a:solidFill>
                <a:effectLst/>
                <a:latin typeface="+mn-lt"/>
                <a:ea typeface="+mn-ea"/>
                <a:cs typeface="+mn-cs"/>
              </a:rPr>
              <a:t>so are best placed to gather evidence of learning </a:t>
            </a:r>
            <a:r>
              <a:rPr lang="en-GB" sz="1200" kern="1200">
                <a:solidFill>
                  <a:schemeClr val="tx1"/>
                </a:solidFill>
                <a:effectLst/>
                <a:latin typeface="+mn-lt"/>
                <a:ea typeface="+mn-ea"/>
                <a:cs typeface="+mn-cs"/>
              </a:rPr>
              <a:t>and development, </a:t>
            </a:r>
            <a:r>
              <a:rPr lang="en-GB" sz="1200" kern="1200" dirty="0">
                <a:solidFill>
                  <a:schemeClr val="tx1"/>
                </a:solidFill>
                <a:effectLst/>
                <a:latin typeface="+mn-lt"/>
                <a:ea typeface="+mn-ea"/>
                <a:cs typeface="+mn-cs"/>
              </a:rPr>
              <a:t>and describe strategies to support each child to progress their learning across a kindergarten year.</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3</a:t>
            </a:fld>
            <a:endParaRPr lang="en-AU"/>
          </a:p>
        </p:txBody>
      </p:sp>
    </p:spTree>
    <p:extLst>
      <p:ext uri="{BB962C8B-B14F-4D97-AF65-F5344CB8AC3E}">
        <p14:creationId xmlns:p14="http://schemas.microsoft.com/office/powerpoint/2010/main" val="190916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US" dirty="0"/>
              <a:t>Underpinning a strengths-based approach are </a:t>
            </a:r>
            <a:r>
              <a:rPr lang="en-AU" dirty="0"/>
              <a:t>principles about children and their capacity for learning. </a:t>
            </a:r>
          </a:p>
          <a:p>
            <a:endParaRPr lang="en-AU" dirty="0"/>
          </a:p>
          <a:p>
            <a:r>
              <a:rPr lang="en-AU" dirty="0"/>
              <a:t>This set of principles are based on research and articulate the thinking which influences how to gather evidence and describe children’s learning and development.</a:t>
            </a:r>
          </a:p>
          <a:p>
            <a:endParaRPr lang="en-AU" dirty="0"/>
          </a:p>
          <a:p>
            <a:r>
              <a:rPr lang="en-AU" dirty="0"/>
              <a:t>The </a:t>
            </a:r>
            <a:r>
              <a:rPr lang="en-AU" i="1" dirty="0"/>
              <a:t>Queensland kindergarten learning guideline </a:t>
            </a:r>
            <a:r>
              <a:rPr lang="en-AU" dirty="0"/>
              <a:t>states that children learn and progress when all partners: </a:t>
            </a:r>
          </a:p>
          <a:p>
            <a:pPr marL="171450" indent="-171450">
              <a:buFont typeface="Arial" panose="020B0604020202020204" pitchFamily="34" charset="0"/>
              <a:buChar char="•"/>
            </a:pPr>
            <a:r>
              <a:rPr lang="en-AU" dirty="0"/>
              <a:t>hold high expectations</a:t>
            </a:r>
          </a:p>
          <a:p>
            <a:pPr marL="171450" indent="-171450">
              <a:buFont typeface="Arial" panose="020B0604020202020204" pitchFamily="34" charset="0"/>
              <a:buChar char="•"/>
            </a:pPr>
            <a:r>
              <a:rPr lang="en-AU" dirty="0"/>
              <a:t>respect children’s diverse knowledge, experience and abilities  </a:t>
            </a:r>
          </a:p>
          <a:p>
            <a:pPr marL="171450" indent="-171450">
              <a:buFont typeface="Arial" panose="020B0604020202020204" pitchFamily="34" charset="0"/>
              <a:buChar char="•"/>
            </a:pPr>
            <a:r>
              <a:rPr lang="en-AU" dirty="0"/>
              <a:t>promote equity and success for all.</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4</a:t>
            </a:fld>
            <a:endParaRPr lang="en-AU"/>
          </a:p>
        </p:txBody>
      </p:sp>
    </p:spTree>
    <p:extLst>
      <p:ext uri="{BB962C8B-B14F-4D97-AF65-F5344CB8AC3E}">
        <p14:creationId xmlns:p14="http://schemas.microsoft.com/office/powerpoint/2010/main" val="374165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5</a:t>
            </a:fld>
            <a:endParaRPr lang="en-AU"/>
          </a:p>
        </p:txBody>
      </p:sp>
    </p:spTree>
    <p:extLst>
      <p:ext uri="{BB962C8B-B14F-4D97-AF65-F5344CB8AC3E}">
        <p14:creationId xmlns:p14="http://schemas.microsoft.com/office/powerpoint/2010/main" val="241724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i="0" dirty="0"/>
              <a:t>Early Childhood Australia has worked nationally to provide a code of ethics to guide teachers thinking, actions and ways of communicating.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i="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AU" i="0" dirty="0"/>
              <a:t>This ensures professional accountability and credibility.</a:t>
            </a:r>
            <a:endParaRPr lang="en-AU" i="0" baseline="0"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6</a:t>
            </a:fld>
            <a:endParaRPr lang="en-AU"/>
          </a:p>
        </p:txBody>
      </p:sp>
    </p:spTree>
    <p:extLst>
      <p:ext uri="{BB962C8B-B14F-4D97-AF65-F5344CB8AC3E}">
        <p14:creationId xmlns:p14="http://schemas.microsoft.com/office/powerpoint/2010/main" val="3698516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i="0" dirty="0"/>
              <a:t>Kindergarten teachers communicate with children, families and colleagues across a kindergarten year in multiple ways, including face-to-face conversations, written and electronic modes. It is important that these communications are strengths-based and focus on ways to support and progress children’s learning and development.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i="0" dirty="0"/>
          </a:p>
          <a:p>
            <a:r>
              <a:rPr lang="en-AU" dirty="0"/>
              <a:t>Strengths-based writing is not about leaving out information or not telling the truth. It is a way of thinking and writing that focuses on realistically describing what children can do.</a:t>
            </a:r>
          </a:p>
          <a:p>
            <a:endParaRPr lang="en-AU" i="0"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7</a:t>
            </a:fld>
            <a:endParaRPr lang="en-AU"/>
          </a:p>
        </p:txBody>
      </p:sp>
    </p:spTree>
    <p:extLst>
      <p:ext uri="{BB962C8B-B14F-4D97-AF65-F5344CB8AC3E}">
        <p14:creationId xmlns:p14="http://schemas.microsoft.com/office/powerpoint/2010/main" val="2310578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721" y="4721187"/>
            <a:ext cx="5445760" cy="4472702"/>
          </a:xfrm>
          <a:prstGeom prst="rect">
            <a:avLst/>
          </a:prstGeom>
        </p:spPr>
        <p:txBody>
          <a:bodyPr/>
          <a:lstStyle/>
          <a:p>
            <a:r>
              <a:rPr lang="en-AU" dirty="0"/>
              <a:t>Concise writing helps kindergarten teachers to communicate about children’s learning and development in a clear and succinct manner.</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8</a:t>
            </a:fld>
            <a:endParaRPr lang="en-AU"/>
          </a:p>
        </p:txBody>
      </p:sp>
    </p:spTree>
    <p:extLst>
      <p:ext uri="{BB962C8B-B14F-4D97-AF65-F5344CB8AC3E}">
        <p14:creationId xmlns:p14="http://schemas.microsoft.com/office/powerpoint/2010/main" val="358434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9</a:t>
            </a:fld>
            <a:endParaRPr lang="en-AU"/>
          </a:p>
        </p:txBody>
      </p:sp>
      <p:sp>
        <p:nvSpPr>
          <p:cNvPr id="5" name="Notes Placeholder 4"/>
          <p:cNvSpPr>
            <a:spLocks noGrp="1"/>
          </p:cNvSpPr>
          <p:nvPr>
            <p:ph type="body" idx="1"/>
          </p:nvPr>
        </p:nvSpPr>
        <p:spPr>
          <a:xfrm>
            <a:off x="681038" y="4783138"/>
            <a:ext cx="5445125" cy="3913187"/>
          </a:xfrm>
          <a:prstGeom prst="rect">
            <a:avLst/>
          </a:prstGeom>
        </p:spPr>
        <p:txBody>
          <a:bodyPr/>
          <a:lstStyle/>
          <a:p>
            <a:endParaRPr lang="en-AU"/>
          </a:p>
        </p:txBody>
      </p:sp>
    </p:spTree>
    <p:extLst>
      <p:ext uri="{BB962C8B-B14F-4D97-AF65-F5344CB8AC3E}">
        <p14:creationId xmlns:p14="http://schemas.microsoft.com/office/powerpoint/2010/main" val="3024841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370" y="3429000"/>
            <a:ext cx="8603779" cy="1728341"/>
          </a:xfrm>
        </p:spPr>
        <p:txBody>
          <a:bodyPr/>
          <a:lstStyle/>
          <a:p>
            <a:r>
              <a:rPr lang="en-US"/>
              <a:t>Click to edit Master title style</a:t>
            </a:r>
            <a:endParaRPr lang="en-AU" dirty="0"/>
          </a:p>
        </p:txBody>
      </p:sp>
      <p:sp>
        <p:nvSpPr>
          <p:cNvPr id="3" name="Subtitle 2"/>
          <p:cNvSpPr>
            <a:spLocks noGrp="1"/>
          </p:cNvSpPr>
          <p:nvPr>
            <p:ph type="subTitle" idx="1"/>
          </p:nvPr>
        </p:nvSpPr>
        <p:spPr>
          <a:xfrm>
            <a:off x="223588" y="5137200"/>
            <a:ext cx="8596561" cy="935956"/>
          </a:xfrm>
        </p:spPr>
        <p:txBody>
          <a:bodyPr/>
          <a:lstStyle>
            <a:lvl1pPr marL="0" indent="0" algn="l">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8"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6004132"/>
            <a:ext cx="9144000" cy="809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71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a:xfrm>
            <a:off x="323850" y="986400"/>
            <a:ext cx="8485188" cy="5199410"/>
          </a:xfrm>
        </p:spPr>
        <p:txBody>
          <a:bodyPr/>
          <a:lstStyle>
            <a:lvl1pPr>
              <a:defRPr>
                <a:solidFill>
                  <a:schemeClr val="tx2"/>
                </a:solidFill>
              </a:defRPr>
            </a:lvl1pPr>
            <a:lvl2pPr marL="360000" marR="0" indent="-360000" algn="l" defTabSz="914400" rtl="0" eaLnBrk="0" fontAlgn="base" latinLnBrk="0" hangingPunct="0">
              <a:lnSpc>
                <a:spcPct val="100000"/>
              </a:lnSpc>
              <a:spcBef>
                <a:spcPts val="600"/>
              </a:spcBef>
              <a:spcAft>
                <a:spcPct val="0"/>
              </a:spcAft>
              <a:buClrTx/>
              <a:buSzTx/>
              <a:buFontTx/>
              <a:buChar char="•"/>
              <a:tabLst/>
              <a:defRPr>
                <a:solidFill>
                  <a:schemeClr val="tx2"/>
                </a:solidFill>
              </a:defRPr>
            </a:lvl2pPr>
            <a:lvl3pPr marL="756000" indent="-396000">
              <a:defRPr>
                <a:solidFill>
                  <a:schemeClr val="tx2"/>
                </a:solidFill>
              </a:defRPr>
            </a:lvl3pPr>
            <a:lvl4pPr marL="1044000" indent="-288000" algn="l">
              <a:spcBef>
                <a:spcPts val="600"/>
              </a:spcBef>
              <a:buSzPct val="75000"/>
              <a:buFont typeface="Wingdings" pitchFamily="2" charset="2"/>
              <a:buChar char="§"/>
              <a:defRPr>
                <a:solidFill>
                  <a:schemeClr val="tx2"/>
                </a:solidFill>
              </a:defRPr>
            </a:lvl4pPr>
            <a:lvl5pPr marL="1368000" indent="-324000">
              <a:spcBef>
                <a:spcPts val="600"/>
              </a:spcBef>
              <a:defRPr sz="2800">
                <a:solidFill>
                  <a:schemeClr val="tx2"/>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endParaRPr lang="en-AU" dirty="0"/>
          </a:p>
        </p:txBody>
      </p:sp>
    </p:spTree>
    <p:extLst>
      <p:ext uri="{BB962C8B-B14F-4D97-AF65-F5344CB8AC3E}">
        <p14:creationId xmlns:p14="http://schemas.microsoft.com/office/powerpoint/2010/main" val="30979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sz="half" idx="1"/>
          </p:nvPr>
        </p:nvSpPr>
        <p:spPr>
          <a:xfrm>
            <a:off x="323850" y="986400"/>
            <a:ext cx="4165600" cy="5199410"/>
          </a:xfrm>
        </p:spPr>
        <p:txBody>
          <a:bodyPr/>
          <a:lstStyle>
            <a:lvl1pPr>
              <a:defRPr sz="2800">
                <a:solidFill>
                  <a:schemeClr val="tx2"/>
                </a:solidFill>
              </a:defRPr>
            </a:lvl1pPr>
            <a:lvl2pPr>
              <a:defRPr sz="2400"/>
            </a:lvl2pPr>
            <a:lvl3pPr marL="648000" indent="-288000">
              <a:defRPr sz="2000"/>
            </a:lvl3pPr>
            <a:lvl4pPr marL="936000" indent="-288000">
              <a:spcBef>
                <a:spcPts val="600"/>
              </a:spcBef>
              <a:buFont typeface="Wingdings" panose="05000000000000000000" pitchFamily="2" charset="2"/>
              <a:buChar char="§"/>
              <a:defRPr sz="1800"/>
            </a:lvl4pPr>
            <a:lvl5pPr marL="1224000" indent="-288000">
              <a:spcBef>
                <a:spcPts val="600"/>
              </a:spcBef>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1850" y="986400"/>
            <a:ext cx="4167188" cy="5199410"/>
          </a:xfrm>
        </p:spPr>
        <p:txBody>
          <a:bodyPr/>
          <a:lstStyle>
            <a:lvl1pPr>
              <a:defRPr sz="2800"/>
            </a:lvl1pPr>
            <a:lvl2pPr>
              <a:defRPr sz="2400"/>
            </a:lvl2pPr>
            <a:lvl3pPr marL="648000" indent="-288000">
              <a:defRPr sz="2000"/>
            </a:lvl3pPr>
            <a:lvl4pPr marL="936000" indent="-288000">
              <a:spcBef>
                <a:spcPts val="600"/>
              </a:spcBef>
              <a:buFont typeface="Wingdings" panose="05000000000000000000" pitchFamily="2" charset="2"/>
              <a:buChar char="§"/>
              <a:defRPr sz="1800"/>
            </a:lvl4pPr>
            <a:lvl5pPr marL="1224000" indent="-288000">
              <a:spcBef>
                <a:spcPts val="600"/>
              </a:spcBef>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01295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4000" y="259200"/>
            <a:ext cx="8496000" cy="1143000"/>
          </a:xfrm>
        </p:spPr>
        <p:txBody>
          <a:bodyPr/>
          <a:lstStyle>
            <a:lvl1pPr>
              <a:defRPr/>
            </a:lvl1pPr>
          </a:lstStyle>
          <a:p>
            <a:r>
              <a:rPr lang="en-US" dirty="0"/>
              <a:t>Click to edit Master title style</a:t>
            </a:r>
            <a:endParaRPr lang="en-AU" dirty="0"/>
          </a:p>
        </p:txBody>
      </p:sp>
      <p:sp>
        <p:nvSpPr>
          <p:cNvPr id="3" name="Text Placeholder 2"/>
          <p:cNvSpPr>
            <a:spLocks noGrp="1"/>
          </p:cNvSpPr>
          <p:nvPr>
            <p:ph type="body" idx="1"/>
          </p:nvPr>
        </p:nvSpPr>
        <p:spPr>
          <a:xfrm>
            <a:off x="323850" y="1535113"/>
            <a:ext cx="4173538"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23850" y="2276871"/>
            <a:ext cx="4173538" cy="3849291"/>
          </a:xfrm>
        </p:spPr>
        <p:txBody>
          <a:bodyPr/>
          <a:lstStyle>
            <a:lvl1pPr>
              <a:defRPr sz="2000">
                <a:solidFill>
                  <a:schemeClr val="tx2"/>
                </a:solidFill>
              </a:defRPr>
            </a:lvl1pPr>
            <a:lvl2pPr marL="288000" indent="-288000">
              <a:defRPr sz="2000"/>
            </a:lvl2pPr>
            <a:lvl3pPr marL="576000" indent="-288000">
              <a:defRPr sz="2000"/>
            </a:lvl3pPr>
            <a:lvl4pPr marL="864000" indent="-288000">
              <a:spcBef>
                <a:spcPts val="600"/>
              </a:spcBef>
              <a:buFont typeface="Wingdings" panose="05000000000000000000" pitchFamily="2" charset="2"/>
              <a:buChar char="§"/>
              <a:defRPr sz="2000"/>
            </a:lvl4pPr>
            <a:lvl5pPr marL="1152000" indent="-288000">
              <a:spcBef>
                <a:spcPts val="600"/>
              </a:spcBef>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Text Placeholder 4"/>
          <p:cNvSpPr>
            <a:spLocks noGrp="1"/>
          </p:cNvSpPr>
          <p:nvPr>
            <p:ph type="body" sz="quarter" idx="3"/>
          </p:nvPr>
        </p:nvSpPr>
        <p:spPr>
          <a:xfrm>
            <a:off x="4645025" y="1535113"/>
            <a:ext cx="4175125"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276871"/>
            <a:ext cx="4175125" cy="3849291"/>
          </a:xfrm>
        </p:spPr>
        <p:txBody>
          <a:bodyPr/>
          <a:lstStyle>
            <a:lvl1pPr>
              <a:defRPr sz="2000">
                <a:solidFill>
                  <a:schemeClr val="tx2"/>
                </a:solidFill>
              </a:defRPr>
            </a:lvl1pPr>
            <a:lvl2pPr marL="288000" indent="-288000">
              <a:defRPr sz="2000"/>
            </a:lvl2pPr>
            <a:lvl3pPr marL="576000" indent="-288000">
              <a:defRPr sz="2000"/>
            </a:lvl3pPr>
            <a:lvl4pPr marL="864000" indent="-288000">
              <a:spcBef>
                <a:spcPts val="600"/>
              </a:spcBef>
              <a:buFont typeface="Wingdings" panose="05000000000000000000" pitchFamily="2" charset="2"/>
              <a:buChar char="§"/>
              <a:defRPr sz="2000"/>
            </a:lvl4pPr>
            <a:lvl5pPr marL="1152000" indent="-288000">
              <a:spcBef>
                <a:spcPts val="600"/>
              </a:spcBef>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6504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0977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17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t="4779" b="23423"/>
          <a:stretch/>
        </p:blipFill>
        <p:spPr>
          <a:xfrm>
            <a:off x="179513" y="0"/>
            <a:ext cx="8969076" cy="4293096"/>
          </a:xfrm>
          <a:prstGeom prst="rect">
            <a:avLst/>
          </a:prstGeom>
        </p:spPr>
      </p:pic>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6004132"/>
            <a:ext cx="9144000" cy="809244"/>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bwMode="auto">
          <a:xfrm>
            <a:off x="179512" y="4293096"/>
            <a:ext cx="8964488" cy="0"/>
          </a:xfrm>
          <a:prstGeom prst="line">
            <a:avLst/>
          </a:prstGeom>
          <a:noFill/>
          <a:ln w="5334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Placeholder 1"/>
          <p:cNvSpPr>
            <a:spLocks noGrp="1"/>
          </p:cNvSpPr>
          <p:nvPr>
            <p:ph type="title"/>
          </p:nvPr>
        </p:nvSpPr>
        <p:spPr>
          <a:xfrm>
            <a:off x="216000" y="3430800"/>
            <a:ext cx="8596800" cy="1728000"/>
          </a:xfrm>
          <a:prstGeom prst="rect">
            <a:avLst/>
          </a:prstGeom>
        </p:spPr>
        <p:txBody>
          <a:bodyPr vert="horz" lIns="91440" tIns="45720" rIns="91440" bIns="45720" rtlCol="0" anchor="b">
            <a:normAutofit/>
          </a:bodyPr>
          <a:lstStyle/>
          <a:p>
            <a:r>
              <a:rPr lang="en-US"/>
              <a:t>Click to edit Master title style</a:t>
            </a:r>
            <a:endParaRPr lang="en-AU" dirty="0"/>
          </a:p>
        </p:txBody>
      </p:sp>
      <p:sp>
        <p:nvSpPr>
          <p:cNvPr id="3" name="Text Placeholder 2"/>
          <p:cNvSpPr>
            <a:spLocks noGrp="1"/>
          </p:cNvSpPr>
          <p:nvPr>
            <p:ph type="body" idx="1"/>
          </p:nvPr>
        </p:nvSpPr>
        <p:spPr>
          <a:xfrm>
            <a:off x="223200" y="5138116"/>
            <a:ext cx="8596800" cy="936000"/>
          </a:xfrm>
          <a:prstGeom prst="rect">
            <a:avLst/>
          </a:prstGeom>
        </p:spPr>
        <p:txBody>
          <a:bodyPr vert="horz" lIns="91440" tIns="45720" rIns="91440" bIns="45720" rtlCol="0">
            <a:normAutofit/>
          </a:bodyPr>
          <a:lstStyle/>
          <a:p>
            <a:pPr lvl="0"/>
            <a:r>
              <a:rPr lang="en-US" dirty="0"/>
              <a:t>Click to edit Master text styles</a:t>
            </a:r>
            <a:endParaRPr lang="en-AU" dirty="0"/>
          </a:p>
        </p:txBody>
      </p:sp>
    </p:spTree>
    <p:extLst>
      <p:ext uri="{BB962C8B-B14F-4D97-AF65-F5344CB8AC3E}">
        <p14:creationId xmlns:p14="http://schemas.microsoft.com/office/powerpoint/2010/main" val="3874106120"/>
      </p:ext>
    </p:extLst>
  </p:cSld>
  <p:clrMap bg1="lt1" tx1="dk1" bg2="lt2" tx2="dk2" accent1="accent1" accent2="accent2" accent3="accent3" accent4="accent4" accent5="accent5" accent6="accent6" hlink="hlink" folHlink="folHlink"/>
  <p:sldLayoutIdLst>
    <p:sldLayoutId id="2147483997" r:id="rId1"/>
  </p:sldLayoutIdLst>
  <p:txStyles>
    <p:titleStyle>
      <a:lvl1pPr algn="l" defTabSz="914400" rtl="0" eaLnBrk="1" latinLnBrk="0" hangingPunct="1">
        <a:spcBef>
          <a:spcPct val="0"/>
        </a:spcBef>
        <a:buNone/>
        <a:defRPr sz="3600" b="1" kern="1200">
          <a:solidFill>
            <a:schemeClr val="tx2"/>
          </a:solidFill>
          <a:latin typeface="Arial" pitchFamily="34" charset="0"/>
          <a:ea typeface="+mj-ea"/>
          <a:cs typeface="Arial" pitchFamily="34" charset="0"/>
        </a:defRPr>
      </a:lvl1pPr>
    </p:titleStyle>
    <p:bodyStyle>
      <a:lvl1pPr marL="0" indent="0" algn="l" defTabSz="914400" rtl="0" eaLnBrk="1" latinLnBrk="0" hangingPunct="1">
        <a:spcBef>
          <a:spcPct val="20000"/>
        </a:spcBef>
        <a:buFontTx/>
        <a:buNone/>
        <a:defRPr sz="2400" b="1" kern="1200">
          <a:solidFill>
            <a:schemeClr val="tx2"/>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3" name="Rectangle 13"/>
          <p:cNvSpPr>
            <a:spLocks noGrp="1" noChangeArrowheads="1"/>
          </p:cNvSpPr>
          <p:nvPr>
            <p:ph type="title"/>
          </p:nvPr>
        </p:nvSpPr>
        <p:spPr bwMode="auto">
          <a:xfrm>
            <a:off x="323850" y="260350"/>
            <a:ext cx="8496300" cy="439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AU" dirty="0"/>
              <a:t>Click to edit Master title style</a:t>
            </a:r>
          </a:p>
        </p:txBody>
      </p:sp>
      <p:sp>
        <p:nvSpPr>
          <p:cNvPr id="15364" name="Rectangle 14"/>
          <p:cNvSpPr>
            <a:spLocks noGrp="1" noChangeArrowheads="1"/>
          </p:cNvSpPr>
          <p:nvPr>
            <p:ph type="body" idx="1"/>
          </p:nvPr>
        </p:nvSpPr>
        <p:spPr bwMode="auto">
          <a:xfrm>
            <a:off x="323850" y="986400"/>
            <a:ext cx="8485188" cy="5199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AU" dirty="0"/>
              <a:t>Click to edit Master text styles</a:t>
            </a:r>
          </a:p>
          <a:p>
            <a:pPr lvl="1"/>
            <a:r>
              <a:rPr lang="en-AU" dirty="0"/>
              <a:t>First level</a:t>
            </a:r>
          </a:p>
          <a:p>
            <a:pPr lvl="2"/>
            <a:r>
              <a:rPr lang="en-AU" dirty="0"/>
              <a:t>Second level</a:t>
            </a:r>
          </a:p>
          <a:p>
            <a:pPr lvl="3"/>
            <a:endParaRPr lang="en-AU" dirty="0"/>
          </a:p>
        </p:txBody>
      </p:sp>
      <p:cxnSp>
        <p:nvCxnSpPr>
          <p:cNvPr id="5" name="Straight Connector 4"/>
          <p:cNvCxnSpPr/>
          <p:nvPr/>
        </p:nvCxnSpPr>
        <p:spPr bwMode="auto">
          <a:xfrm>
            <a:off x="179512" y="6538913"/>
            <a:ext cx="8964488" cy="0"/>
          </a:xfrm>
          <a:prstGeom prst="line">
            <a:avLst/>
          </a:prstGeom>
          <a:noFill/>
          <a:ln w="5334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 bg1="lt1" tx1="dk1" bg2="lt2" tx2="dk2" accent1="accent1" accent2="accent2" accent3="accent3" accent4="accent4" accent5="accent5" accent6="accent6" hlink="hlink" folHlink="folHlink"/>
  <p:sldLayoutIdLst>
    <p:sldLayoutId id="2147483821" r:id="rId1"/>
    <p:sldLayoutId id="2147483823" r:id="rId2"/>
    <p:sldLayoutId id="2147483824" r:id="rId3"/>
    <p:sldLayoutId id="2147483825" r:id="rId4"/>
    <p:sldLayoutId id="2147483826" r:id="rId5"/>
  </p:sldLayoutIdLst>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rgbClr val="008885"/>
          </a:solidFill>
          <a:latin typeface="Arial" charset="0"/>
        </a:defRPr>
      </a:lvl2pPr>
      <a:lvl3pPr algn="l" rtl="0" eaLnBrk="0" fontAlgn="base" hangingPunct="0">
        <a:spcBef>
          <a:spcPct val="0"/>
        </a:spcBef>
        <a:spcAft>
          <a:spcPct val="0"/>
        </a:spcAft>
        <a:defRPr sz="3200" b="1">
          <a:solidFill>
            <a:srgbClr val="008885"/>
          </a:solidFill>
          <a:latin typeface="Arial" charset="0"/>
        </a:defRPr>
      </a:lvl3pPr>
      <a:lvl4pPr algn="l" rtl="0" eaLnBrk="0" fontAlgn="base" hangingPunct="0">
        <a:spcBef>
          <a:spcPct val="0"/>
        </a:spcBef>
        <a:spcAft>
          <a:spcPct val="0"/>
        </a:spcAft>
        <a:defRPr sz="3200" b="1">
          <a:solidFill>
            <a:srgbClr val="008885"/>
          </a:solidFill>
          <a:latin typeface="Arial" charset="0"/>
        </a:defRPr>
      </a:lvl4pPr>
      <a:lvl5pPr algn="l" rtl="0" eaLnBrk="0" fontAlgn="base" hangingPunct="0">
        <a:spcBef>
          <a:spcPct val="0"/>
        </a:spcBef>
        <a:spcAft>
          <a:spcPct val="0"/>
        </a:spcAft>
        <a:defRPr sz="3200" b="1">
          <a:solidFill>
            <a:srgbClr val="008885"/>
          </a:solidFill>
          <a:latin typeface="Arial" charset="0"/>
        </a:defRPr>
      </a:lvl5pPr>
      <a:lvl6pPr marL="457200" algn="l" rtl="0" fontAlgn="base">
        <a:spcBef>
          <a:spcPct val="0"/>
        </a:spcBef>
        <a:spcAft>
          <a:spcPct val="0"/>
        </a:spcAft>
        <a:defRPr sz="3200" b="1">
          <a:solidFill>
            <a:srgbClr val="008885"/>
          </a:solidFill>
          <a:latin typeface="Arial" charset="0"/>
        </a:defRPr>
      </a:lvl6pPr>
      <a:lvl7pPr marL="914400" algn="l" rtl="0" fontAlgn="base">
        <a:spcBef>
          <a:spcPct val="0"/>
        </a:spcBef>
        <a:spcAft>
          <a:spcPct val="0"/>
        </a:spcAft>
        <a:defRPr sz="3200" b="1">
          <a:solidFill>
            <a:srgbClr val="008885"/>
          </a:solidFill>
          <a:latin typeface="Arial" charset="0"/>
        </a:defRPr>
      </a:lvl7pPr>
      <a:lvl8pPr marL="1371600" algn="l" rtl="0" fontAlgn="base">
        <a:spcBef>
          <a:spcPct val="0"/>
        </a:spcBef>
        <a:spcAft>
          <a:spcPct val="0"/>
        </a:spcAft>
        <a:defRPr sz="3200" b="1">
          <a:solidFill>
            <a:srgbClr val="008885"/>
          </a:solidFill>
          <a:latin typeface="Arial" charset="0"/>
        </a:defRPr>
      </a:lvl8pPr>
      <a:lvl9pPr marL="1828800" algn="l" rtl="0" fontAlgn="base">
        <a:spcBef>
          <a:spcPct val="0"/>
        </a:spcBef>
        <a:spcAft>
          <a:spcPct val="0"/>
        </a:spcAft>
        <a:defRPr sz="3200" b="1">
          <a:solidFill>
            <a:srgbClr val="008885"/>
          </a:solidFill>
          <a:latin typeface="Arial" charset="0"/>
        </a:defRPr>
      </a:lvl9pPr>
    </p:titleStyle>
    <p:bodyStyle>
      <a:lvl1pPr marL="0" indent="0" algn="l" rtl="0" eaLnBrk="0" fontAlgn="base" hangingPunct="0">
        <a:spcBef>
          <a:spcPts val="600"/>
        </a:spcBef>
        <a:spcAft>
          <a:spcPct val="0"/>
        </a:spcAft>
        <a:defRPr sz="2800">
          <a:solidFill>
            <a:schemeClr val="tx1"/>
          </a:solidFill>
          <a:latin typeface="+mn-lt"/>
          <a:ea typeface="+mn-ea"/>
          <a:cs typeface="+mn-cs"/>
        </a:defRPr>
      </a:lvl1pPr>
      <a:lvl2pPr marL="360000" indent="-360000" algn="l" rtl="0" eaLnBrk="0" fontAlgn="base" hangingPunct="0">
        <a:spcBef>
          <a:spcPts val="600"/>
        </a:spcBef>
        <a:spcAft>
          <a:spcPct val="0"/>
        </a:spcAft>
        <a:buChar char="•"/>
        <a:defRPr sz="2800">
          <a:solidFill>
            <a:schemeClr val="tx1"/>
          </a:solidFill>
          <a:latin typeface="+mn-lt"/>
        </a:defRPr>
      </a:lvl2pPr>
      <a:lvl3pPr marL="756000" indent="-396000" algn="l" rtl="0" eaLnBrk="0" fontAlgn="base" hangingPunct="0">
        <a:spcBef>
          <a:spcPts val="600"/>
        </a:spcBef>
        <a:spcAft>
          <a:spcPct val="0"/>
        </a:spcAft>
        <a:buFont typeface="Arial" charset="0"/>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hyperlink" Target="https://www.qcaa.qld.edu.au/kindergarten/qklg/supporting-transition-school/transition-statements" TargetMode="External"/><Relationship Id="rId4" Type="http://schemas.openxmlformats.org/officeDocument/2006/relationships/hyperlink" Target="mailto:qklg@qcaa.qld.edu.au"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hyperlink" Target="https://doi.org/10.1007/s13158-014-0115-8"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www.earlychildhoodaustralia.org.au/wp-content/uploads/2019/08/ECA-COE-Brochure-web-2019.pdf"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https://doi.org/10.1007/s13158-014-0115-8"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5536D-6472-43FC-8598-4C9D9925EF59}"/>
              </a:ext>
            </a:extLst>
          </p:cNvPr>
          <p:cNvSpPr>
            <a:spLocks noGrp="1"/>
          </p:cNvSpPr>
          <p:nvPr>
            <p:ph type="ctrTitle"/>
          </p:nvPr>
        </p:nvSpPr>
        <p:spPr>
          <a:xfrm>
            <a:off x="252188" y="4364955"/>
            <a:ext cx="8712300" cy="1224285"/>
          </a:xfrm>
        </p:spPr>
        <p:txBody>
          <a:bodyPr>
            <a:normAutofit/>
          </a:bodyPr>
          <a:lstStyle/>
          <a:p>
            <a:r>
              <a:rPr lang="en-AU" dirty="0"/>
              <a:t>Strengths-based writing to describe children’s learning and development</a:t>
            </a:r>
          </a:p>
        </p:txBody>
      </p:sp>
    </p:spTree>
    <p:custDataLst>
      <p:tags r:id="rId1"/>
    </p:custDataLst>
    <p:extLst>
      <p:ext uri="{BB962C8B-B14F-4D97-AF65-F5344CB8AC3E}">
        <p14:creationId xmlns:p14="http://schemas.microsoft.com/office/powerpoint/2010/main" val="1447889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0543-AEF0-46CA-9735-60A3F09432C9}"/>
              </a:ext>
            </a:extLst>
          </p:cNvPr>
          <p:cNvSpPr>
            <a:spLocks noGrp="1"/>
          </p:cNvSpPr>
          <p:nvPr>
            <p:ph type="title"/>
          </p:nvPr>
        </p:nvSpPr>
        <p:spPr>
          <a:xfrm>
            <a:off x="318294" y="175219"/>
            <a:ext cx="8496300" cy="439738"/>
          </a:xfrm>
        </p:spPr>
        <p:txBody>
          <a:bodyPr/>
          <a:lstStyle/>
          <a:p>
            <a:r>
              <a:rPr lang="en-AU" dirty="0"/>
              <a:t>Concise writing</a:t>
            </a:r>
            <a:br>
              <a:rPr lang="en-AU" dirty="0"/>
            </a:br>
            <a:endParaRPr lang="en-AU" dirty="0"/>
          </a:p>
        </p:txBody>
      </p:sp>
      <p:sp>
        <p:nvSpPr>
          <p:cNvPr id="9" name="Content Placeholder 8">
            <a:extLst>
              <a:ext uri="{FF2B5EF4-FFF2-40B4-BE49-F238E27FC236}">
                <a16:creationId xmlns:a16="http://schemas.microsoft.com/office/drawing/2014/main" id="{8A45ABBC-1DE3-4FC2-AADE-93742CBE4B7B}"/>
              </a:ext>
            </a:extLst>
          </p:cNvPr>
          <p:cNvSpPr>
            <a:spLocks noGrp="1"/>
          </p:cNvSpPr>
          <p:nvPr>
            <p:ph idx="1"/>
          </p:nvPr>
        </p:nvSpPr>
        <p:spPr/>
        <p:txBody>
          <a:bodyPr/>
          <a:lstStyle/>
          <a:p>
            <a:pPr marL="514350" indent="-514350">
              <a:buFont typeface="+mj-lt"/>
              <a:buAutoNum type="arabicPeriod"/>
            </a:pPr>
            <a:endParaRPr lang="en-US" dirty="0"/>
          </a:p>
          <a:p>
            <a:r>
              <a:rPr lang="en-US" dirty="0"/>
              <a:t>Here is one process to review your writing.</a:t>
            </a:r>
          </a:p>
          <a:p>
            <a:endParaRPr lang="en-US" dirty="0"/>
          </a:p>
          <a:p>
            <a:r>
              <a:rPr lang="en-US" dirty="0"/>
              <a:t>Critically reflect on your writing to identify:</a:t>
            </a:r>
          </a:p>
          <a:p>
            <a:pPr marL="874350" lvl="1" indent="-514350">
              <a:buFont typeface="Arial" panose="020B0604020202020204" pitchFamily="34" charset="0"/>
              <a:buChar char="•"/>
            </a:pPr>
            <a:r>
              <a:rPr lang="en-US" dirty="0">
                <a:highlight>
                  <a:srgbClr val="C8DDF2"/>
                </a:highlight>
                <a:ea typeface="+mn-ea"/>
                <a:cs typeface="+mn-cs"/>
              </a:rPr>
              <a:t>repeated information that could be condensed for clarity</a:t>
            </a:r>
            <a:r>
              <a:rPr lang="en-US" dirty="0">
                <a:ea typeface="+mn-ea"/>
                <a:cs typeface="+mn-cs"/>
              </a:rPr>
              <a:t> </a:t>
            </a:r>
          </a:p>
          <a:p>
            <a:pPr marL="874350" lvl="1" indent="-514350">
              <a:buFont typeface="Arial" panose="020B0604020202020204" pitchFamily="34" charset="0"/>
              <a:buChar char="•"/>
            </a:pPr>
            <a:r>
              <a:rPr lang="en-US" dirty="0">
                <a:highlight>
                  <a:srgbClr val="FBE4D2"/>
                </a:highlight>
                <a:ea typeface="+mn-ea"/>
                <a:cs typeface="+mn-cs"/>
              </a:rPr>
              <a:t>information is relevant and aligned to learning and development</a:t>
            </a:r>
          </a:p>
          <a:p>
            <a:pPr marL="874350" lvl="1" indent="-514350">
              <a:buFont typeface="Arial" panose="020B0604020202020204" pitchFamily="34" charset="0"/>
              <a:buChar char="•"/>
            </a:pPr>
            <a:r>
              <a:rPr lang="en-US" dirty="0">
                <a:highlight>
                  <a:srgbClr val="EAF4D6"/>
                </a:highlight>
                <a:ea typeface="+mn-ea"/>
                <a:cs typeface="+mn-cs"/>
              </a:rPr>
              <a:t>details that could be co-located and reduced to be more concise.</a:t>
            </a:r>
          </a:p>
          <a:p>
            <a:endParaRPr lang="en-AU" dirty="0"/>
          </a:p>
          <a:p>
            <a:endParaRPr lang="en-US" dirty="0"/>
          </a:p>
          <a:p>
            <a:endParaRPr lang="en-US" dirty="0"/>
          </a:p>
          <a:p>
            <a:endParaRPr lang="en-AU" dirty="0"/>
          </a:p>
        </p:txBody>
      </p:sp>
    </p:spTree>
    <p:custDataLst>
      <p:tags r:id="rId1"/>
    </p:custDataLst>
    <p:extLst>
      <p:ext uri="{BB962C8B-B14F-4D97-AF65-F5344CB8AC3E}">
        <p14:creationId xmlns:p14="http://schemas.microsoft.com/office/powerpoint/2010/main" val="1523147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teacher’s first attempt</a:t>
            </a:r>
            <a:endParaRPr lang="en-US" dirty="0"/>
          </a:p>
        </p:txBody>
      </p:sp>
      <p:sp>
        <p:nvSpPr>
          <p:cNvPr id="6" name="Content Placeholder 5"/>
          <p:cNvSpPr>
            <a:spLocks noGrp="1"/>
          </p:cNvSpPr>
          <p:nvPr>
            <p:ph idx="1"/>
          </p:nvPr>
        </p:nvSpPr>
        <p:spPr/>
        <p:txBody>
          <a:bodyPr/>
          <a:lstStyle/>
          <a:p>
            <a:pPr>
              <a:lnSpc>
                <a:spcPct val="107000"/>
              </a:lnSpc>
              <a:spcAft>
                <a:spcPts val="800"/>
              </a:spcAft>
            </a:pPr>
            <a:r>
              <a:rPr lang="en-AU" sz="2400" dirty="0"/>
              <a:t>George loves when he has visitors in the room and takes the opportunity to tell them about his favourite activities. If we are engaging in an unfamiliar activity, with explicit support George is able to give new situations a go. George thrives in our classroom when he engages in his favourite activities such as playing in home corner or exploring our dinosaur area and reading through our dinosaur facts book. With explicit support George is beginning to explore some new activities on occasion. George is confidently able to speak about his family adventures to the zoo or about his knowledge about different dinosaur types both </a:t>
            </a:r>
            <a:r>
              <a:rPr lang="en-AU" sz="2400"/>
              <a:t>in one-on-one </a:t>
            </a:r>
            <a:r>
              <a:rPr lang="en-AU" sz="2400" dirty="0"/>
              <a:t>conversations or in front of the whole group during show and share.</a:t>
            </a:r>
          </a:p>
          <a:p>
            <a:pPr>
              <a:lnSpc>
                <a:spcPct val="107000"/>
              </a:lnSpc>
            </a:pPr>
            <a:r>
              <a:rPr lang="en-AU" sz="2400" b="1" dirty="0"/>
              <a:t>714 characters</a:t>
            </a:r>
            <a:endParaRPr lang="en-US" sz="2400" b="1" dirty="0"/>
          </a:p>
        </p:txBody>
      </p:sp>
    </p:spTree>
    <p:custDataLst>
      <p:tags r:id="rId1"/>
    </p:custDataLst>
    <p:extLst>
      <p:ext uri="{BB962C8B-B14F-4D97-AF65-F5344CB8AC3E}">
        <p14:creationId xmlns:p14="http://schemas.microsoft.com/office/powerpoint/2010/main" val="1088673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a:t>Identifying repeated information</a:t>
            </a:r>
            <a:endParaRPr lang="en-US" dirty="0"/>
          </a:p>
        </p:txBody>
      </p:sp>
      <p:sp>
        <p:nvSpPr>
          <p:cNvPr id="2" name="Content Placeholder 1"/>
          <p:cNvSpPr>
            <a:spLocks noGrp="1"/>
          </p:cNvSpPr>
          <p:nvPr>
            <p:ph idx="1"/>
          </p:nvPr>
        </p:nvSpPr>
        <p:spPr/>
        <p:txBody>
          <a:bodyPr/>
          <a:lstStyle/>
          <a:p>
            <a:pPr>
              <a:lnSpc>
                <a:spcPct val="107000"/>
              </a:lnSpc>
              <a:spcAft>
                <a:spcPts val="800"/>
              </a:spcAft>
            </a:pPr>
            <a:r>
              <a:rPr lang="en-AU" sz="2400" dirty="0">
                <a:latin typeface="Arial" panose="020B0604020202020204" pitchFamily="34" charset="0"/>
                <a:ea typeface="Calibri" panose="020F0502020204030204" pitchFamily="34" charset="0"/>
                <a:cs typeface="Times New Roman" panose="02020603050405020304" pitchFamily="18" charset="0"/>
              </a:rPr>
              <a:t>George loves when he has visitors in the room and takes the opportunity to tell them about his favourite activities. If we are engaging in an unfamiliar activity, with explicit support George is able to give new situations a go. </a:t>
            </a:r>
            <a:r>
              <a:rPr lang="en-AU" sz="2400" dirty="0">
                <a:highlight>
                  <a:srgbClr val="C8DDF2"/>
                </a:highlight>
                <a:latin typeface="Arial" panose="020B0604020202020204" pitchFamily="34" charset="0"/>
                <a:ea typeface="Calibri" panose="020F0502020204030204" pitchFamily="34" charset="0"/>
                <a:cs typeface="Times New Roman" panose="02020603050405020304" pitchFamily="18" charset="0"/>
              </a:rPr>
              <a:t>George thrives in our classroom when he engages in his favourite activities such as playing in home corner or exploring our dinosaur area and reading through our dinosaur facts book. </a:t>
            </a:r>
            <a:r>
              <a:rPr lang="en-AU" sz="2400" dirty="0">
                <a:latin typeface="Arial" panose="020B0604020202020204" pitchFamily="34" charset="0"/>
                <a:ea typeface="Calibri" panose="020F0502020204030204" pitchFamily="34" charset="0"/>
                <a:cs typeface="Times New Roman" panose="02020603050405020304" pitchFamily="18" charset="0"/>
              </a:rPr>
              <a:t>With explicit support George is beginning to explore some new activities on occasion. George is confidently able to speak about his family adventures to the zoo or about </a:t>
            </a:r>
            <a:r>
              <a:rPr lang="en-AU" sz="2400" dirty="0">
                <a:highlight>
                  <a:srgbClr val="C8DDF2"/>
                </a:highlight>
                <a:latin typeface="Arial" panose="020B0604020202020204" pitchFamily="34" charset="0"/>
                <a:ea typeface="Calibri" panose="020F0502020204030204" pitchFamily="34" charset="0"/>
                <a:cs typeface="Times New Roman" panose="02020603050405020304" pitchFamily="18" charset="0"/>
              </a:rPr>
              <a:t>his knowledge about different dinosaur types</a:t>
            </a:r>
            <a:r>
              <a:rPr lang="en-AU" sz="2400" dirty="0">
                <a:latin typeface="Arial" panose="020B0604020202020204" pitchFamily="34" charset="0"/>
                <a:ea typeface="Calibri" panose="020F0502020204030204" pitchFamily="34" charset="0"/>
                <a:cs typeface="Times New Roman" panose="02020603050405020304" pitchFamily="18" charset="0"/>
              </a:rPr>
              <a:t> both in one-on-one conversations or in front of the whole group during show and share.</a:t>
            </a: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custDataLst>
      <p:tags r:id="rId1"/>
    </p:custDataLst>
    <p:extLst>
      <p:ext uri="{BB962C8B-B14F-4D97-AF65-F5344CB8AC3E}">
        <p14:creationId xmlns:p14="http://schemas.microsoft.com/office/powerpoint/2010/main" val="2702068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Reducing repetition for clarity</a:t>
            </a:r>
            <a:endParaRPr lang="en-US" dirty="0"/>
          </a:p>
        </p:txBody>
      </p:sp>
      <p:sp>
        <p:nvSpPr>
          <p:cNvPr id="3" name="Content Placeholder 2"/>
          <p:cNvSpPr>
            <a:spLocks noGrp="1"/>
          </p:cNvSpPr>
          <p:nvPr>
            <p:ph idx="1"/>
          </p:nvPr>
        </p:nvSpPr>
        <p:spPr/>
        <p:txBody>
          <a:bodyPr/>
          <a:lstStyle/>
          <a:p>
            <a:r>
              <a:rPr lang="en-AU" dirty="0"/>
              <a:t>George prefers familiar exploratory play with dinosaur names, facts and books.</a:t>
            </a:r>
            <a:endParaRPr lang="en-US" dirty="0"/>
          </a:p>
        </p:txBody>
      </p:sp>
    </p:spTree>
    <p:custDataLst>
      <p:tags r:id="rId1"/>
    </p:custDataLst>
    <p:extLst>
      <p:ext uri="{BB962C8B-B14F-4D97-AF65-F5344CB8AC3E}">
        <p14:creationId xmlns:p14="http://schemas.microsoft.com/office/powerpoint/2010/main" val="2814519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a:t>Identifying repeated information</a:t>
            </a:r>
            <a:endParaRPr lang="en-US" dirty="0"/>
          </a:p>
        </p:txBody>
      </p:sp>
      <p:sp>
        <p:nvSpPr>
          <p:cNvPr id="2" name="Content Placeholder 1"/>
          <p:cNvSpPr>
            <a:spLocks noGrp="1"/>
          </p:cNvSpPr>
          <p:nvPr>
            <p:ph idx="1"/>
          </p:nvPr>
        </p:nvSpPr>
        <p:spPr/>
        <p:txBody>
          <a:bodyPr/>
          <a:lstStyle/>
          <a:p>
            <a:pPr>
              <a:lnSpc>
                <a:spcPct val="107000"/>
              </a:lnSpc>
              <a:spcAft>
                <a:spcPts val="800"/>
              </a:spcAft>
            </a:pPr>
            <a:r>
              <a:rPr lang="en-AU" sz="2400" dirty="0">
                <a:highlight>
                  <a:srgbClr val="FBE4D2"/>
                </a:highlight>
                <a:latin typeface="Arial" panose="020B0604020202020204" pitchFamily="34" charset="0"/>
                <a:ea typeface="Calibri" panose="020F0502020204030204" pitchFamily="34" charset="0"/>
                <a:cs typeface="Times New Roman" panose="02020603050405020304" pitchFamily="18" charset="0"/>
              </a:rPr>
              <a:t>George loves when he has visitors in the room and takes the opportunity to tell them about his favourite activities. </a:t>
            </a:r>
            <a:r>
              <a:rPr lang="en-AU" sz="2400" dirty="0">
                <a:latin typeface="Arial" panose="020B0604020202020204" pitchFamily="34" charset="0"/>
                <a:ea typeface="Calibri" panose="020F0502020204030204" pitchFamily="34" charset="0"/>
                <a:cs typeface="Times New Roman" panose="02020603050405020304" pitchFamily="18" charset="0"/>
              </a:rPr>
              <a:t>If we are engaging in an unfamiliar activity, with explicit support George is able to give new situations a go. </a:t>
            </a:r>
            <a:r>
              <a:rPr lang="en-AU" sz="2400" dirty="0">
                <a:highlight>
                  <a:srgbClr val="C8DDF2"/>
                </a:highlight>
                <a:latin typeface="Arial" panose="020B0604020202020204" pitchFamily="34" charset="0"/>
                <a:ea typeface="Calibri" panose="020F0502020204030204" pitchFamily="34" charset="0"/>
                <a:cs typeface="Times New Roman" panose="02020603050405020304" pitchFamily="18" charset="0"/>
              </a:rPr>
              <a:t>George thrives in our classroom when he engages in his favourite activities such as playing in home corner or exploring our dinosaur area and reading through our dinosaur facts book.</a:t>
            </a:r>
            <a:r>
              <a:rPr lang="en-AU" sz="2400" dirty="0">
                <a:latin typeface="Arial" panose="020B0604020202020204" pitchFamily="34" charset="0"/>
                <a:ea typeface="Calibri" panose="020F0502020204030204" pitchFamily="34" charset="0"/>
                <a:cs typeface="Times New Roman" panose="02020603050405020304" pitchFamily="18" charset="0"/>
              </a:rPr>
              <a:t> With explicit support George is beginning to explore some new activities on occasion. </a:t>
            </a:r>
            <a:r>
              <a:rPr lang="en-AU" sz="2400" dirty="0">
                <a:highlight>
                  <a:srgbClr val="FBE4D2"/>
                </a:highlight>
                <a:latin typeface="Arial" panose="020B0604020202020204" pitchFamily="34" charset="0"/>
                <a:ea typeface="Calibri" panose="020F0502020204030204" pitchFamily="34" charset="0"/>
                <a:cs typeface="Times New Roman" panose="02020603050405020304" pitchFamily="18" charset="0"/>
              </a:rPr>
              <a:t>George is confidently able to speak about his family adventures to the zoo or about his knowledge about different dinosaur types both in one-on-one conversations or in front of the whole group during show and share.</a:t>
            </a:r>
            <a:endParaRPr lang="en-US" sz="2400" dirty="0">
              <a:highlight>
                <a:srgbClr val="FBE4D2"/>
              </a:highligh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custDataLst>
      <p:tags r:id="rId1"/>
    </p:custDataLst>
    <p:extLst>
      <p:ext uri="{BB962C8B-B14F-4D97-AF65-F5344CB8AC3E}">
        <p14:creationId xmlns:p14="http://schemas.microsoft.com/office/powerpoint/2010/main" val="600066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Aligning to learning and development areas</a:t>
            </a:r>
            <a:endParaRPr lang="en-US" dirty="0"/>
          </a:p>
        </p:txBody>
      </p:sp>
      <p:sp>
        <p:nvSpPr>
          <p:cNvPr id="6" name="Content Placeholder 5"/>
          <p:cNvSpPr>
            <a:spLocks noGrp="1"/>
          </p:cNvSpPr>
          <p:nvPr>
            <p:ph idx="1"/>
          </p:nvPr>
        </p:nvSpPr>
        <p:spPr>
          <a:xfrm>
            <a:off x="323850" y="1052736"/>
            <a:ext cx="8485188" cy="5199410"/>
          </a:xfrm>
        </p:spPr>
        <p:txBody>
          <a:bodyPr/>
          <a:lstStyle/>
          <a:p>
            <a:r>
              <a:rPr lang="en-US" dirty="0"/>
              <a:t>George confidently engages in extended conversations with adults, visitors to kindergarten and his peers about his visit to the zoo with his family.</a:t>
            </a:r>
          </a:p>
          <a:p>
            <a:endParaRPr lang="en-US" dirty="0"/>
          </a:p>
        </p:txBody>
      </p:sp>
    </p:spTree>
    <p:custDataLst>
      <p:tags r:id="rId1"/>
    </p:custDataLst>
    <p:extLst>
      <p:ext uri="{BB962C8B-B14F-4D97-AF65-F5344CB8AC3E}">
        <p14:creationId xmlns:p14="http://schemas.microsoft.com/office/powerpoint/2010/main" val="529038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a:t>Identifying repeated information</a:t>
            </a:r>
            <a:endParaRPr lang="en-US" dirty="0"/>
          </a:p>
        </p:txBody>
      </p:sp>
      <p:sp>
        <p:nvSpPr>
          <p:cNvPr id="26" name="Content Placeholder 1">
            <a:extLst>
              <a:ext uri="{FF2B5EF4-FFF2-40B4-BE49-F238E27FC236}">
                <a16:creationId xmlns:a16="http://schemas.microsoft.com/office/drawing/2014/main" id="{4E14A262-ADC1-4185-A287-EC1A6DA4D1E7}"/>
              </a:ext>
            </a:extLst>
          </p:cNvPr>
          <p:cNvSpPr txBox="1">
            <a:spLocks/>
          </p:cNvSpPr>
          <p:nvPr/>
        </p:nvSpPr>
        <p:spPr bwMode="auto">
          <a:xfrm>
            <a:off x="323850" y="986400"/>
            <a:ext cx="8485188" cy="5199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eaLnBrk="0" fontAlgn="base" hangingPunct="0">
              <a:spcBef>
                <a:spcPts val="600"/>
              </a:spcBef>
              <a:spcAft>
                <a:spcPct val="0"/>
              </a:spcAft>
              <a:defRPr sz="2800">
                <a:solidFill>
                  <a:schemeClr val="tx2"/>
                </a:solidFill>
                <a:latin typeface="+mn-lt"/>
                <a:ea typeface="+mn-ea"/>
                <a:cs typeface="+mn-cs"/>
              </a:defRPr>
            </a:lvl1pPr>
            <a:lvl2pPr marL="360000" marR="0" indent="-360000" algn="l" defTabSz="914400" rtl="0" eaLnBrk="0" fontAlgn="base" latinLnBrk="0" hangingPunct="0">
              <a:lnSpc>
                <a:spcPct val="100000"/>
              </a:lnSpc>
              <a:spcBef>
                <a:spcPts val="600"/>
              </a:spcBef>
              <a:spcAft>
                <a:spcPct val="0"/>
              </a:spcAft>
              <a:buClrTx/>
              <a:buSzTx/>
              <a:buFontTx/>
              <a:buChar char="•"/>
              <a:tabLst/>
              <a:defRPr sz="2800">
                <a:solidFill>
                  <a:schemeClr val="tx2"/>
                </a:solidFill>
                <a:latin typeface="+mn-lt"/>
              </a:defRPr>
            </a:lvl2pPr>
            <a:lvl3pPr marL="756000" indent="-396000" algn="l" rtl="0" eaLnBrk="0" fontAlgn="base" hangingPunct="0">
              <a:spcBef>
                <a:spcPts val="600"/>
              </a:spcBef>
              <a:spcAft>
                <a:spcPct val="0"/>
              </a:spcAft>
              <a:buFont typeface="Arial" charset="0"/>
              <a:buChar char="–"/>
              <a:defRPr sz="2800">
                <a:solidFill>
                  <a:schemeClr val="tx2"/>
                </a:solidFill>
                <a:latin typeface="+mn-lt"/>
              </a:defRPr>
            </a:lvl3pPr>
            <a:lvl4pPr marL="1044000" indent="-288000" algn="l" rtl="0" eaLnBrk="0" fontAlgn="base" hangingPunct="0">
              <a:spcBef>
                <a:spcPts val="600"/>
              </a:spcBef>
              <a:spcAft>
                <a:spcPct val="0"/>
              </a:spcAft>
              <a:buSzPct val="75000"/>
              <a:buFont typeface="Wingdings" pitchFamily="2" charset="2"/>
              <a:buChar char="§"/>
              <a:defRPr sz="2800">
                <a:solidFill>
                  <a:schemeClr val="tx2"/>
                </a:solidFill>
                <a:latin typeface="+mn-lt"/>
              </a:defRPr>
            </a:lvl4pPr>
            <a:lvl5pPr marL="1368000" indent="-324000" algn="l" rtl="0" eaLnBrk="0" fontAlgn="base" hangingPunct="0">
              <a:spcBef>
                <a:spcPts val="600"/>
              </a:spcBef>
              <a:spcAft>
                <a:spcPct val="0"/>
              </a:spcAft>
              <a:buChar char="»"/>
              <a:defRPr sz="2800">
                <a:solidFill>
                  <a:schemeClr val="tx2"/>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a:lnSpc>
                <a:spcPct val="107000"/>
              </a:lnSpc>
              <a:spcAft>
                <a:spcPts val="800"/>
              </a:spcAft>
            </a:pPr>
            <a:r>
              <a:rPr lang="en-AU" sz="2400" kern="0" dirty="0">
                <a:highlight>
                  <a:srgbClr val="FBE4D2"/>
                </a:highlight>
                <a:latin typeface="Arial" panose="020B0604020202020204" pitchFamily="34" charset="0"/>
                <a:ea typeface="Calibri" panose="020F0502020204030204" pitchFamily="34" charset="0"/>
                <a:cs typeface="Times New Roman" panose="02020603050405020304" pitchFamily="18" charset="0"/>
              </a:rPr>
              <a:t>George loves when he has visitors in the room and takes the opportunity to tell them about his favourite activities. </a:t>
            </a:r>
            <a:r>
              <a:rPr lang="en-AU" sz="2400" kern="0" dirty="0">
                <a:highlight>
                  <a:srgbClr val="EAF4D6"/>
                </a:highlight>
                <a:latin typeface="Arial" panose="020B0604020202020204" pitchFamily="34" charset="0"/>
                <a:ea typeface="Calibri" panose="020F0502020204030204" pitchFamily="34" charset="0"/>
                <a:cs typeface="Times New Roman" panose="02020603050405020304" pitchFamily="18" charset="0"/>
              </a:rPr>
              <a:t>If we are engaging in an unfamiliar activity, with explicit support George is able to give new situations a go.</a:t>
            </a:r>
            <a:r>
              <a:rPr lang="en-AU" sz="2400" kern="0" dirty="0">
                <a:latin typeface="Arial" panose="020B0604020202020204" pitchFamily="34" charset="0"/>
                <a:ea typeface="Calibri" panose="020F0502020204030204" pitchFamily="34" charset="0"/>
                <a:cs typeface="Times New Roman" panose="02020603050405020304" pitchFamily="18" charset="0"/>
              </a:rPr>
              <a:t> </a:t>
            </a:r>
            <a:r>
              <a:rPr lang="en-AU" sz="2400" kern="0" dirty="0">
                <a:highlight>
                  <a:srgbClr val="C8DDF2"/>
                </a:highlight>
                <a:latin typeface="Arial" panose="020B0604020202020204" pitchFamily="34" charset="0"/>
                <a:ea typeface="Calibri" panose="020F0502020204030204" pitchFamily="34" charset="0"/>
                <a:cs typeface="Times New Roman" panose="02020603050405020304" pitchFamily="18" charset="0"/>
              </a:rPr>
              <a:t>George thrives in our classroom when he engages in his favourite activities such as playing in home corner or exploring our dinosaur area and reading through our dinosaur facts book.</a:t>
            </a:r>
            <a:r>
              <a:rPr lang="en-AU" sz="2400" kern="0" dirty="0">
                <a:latin typeface="Arial" panose="020B0604020202020204" pitchFamily="34" charset="0"/>
                <a:ea typeface="Calibri" panose="020F0502020204030204" pitchFamily="34" charset="0"/>
                <a:cs typeface="Times New Roman" panose="02020603050405020304" pitchFamily="18" charset="0"/>
              </a:rPr>
              <a:t> </a:t>
            </a:r>
            <a:r>
              <a:rPr lang="en-AU" sz="2400" kern="0" dirty="0">
                <a:highlight>
                  <a:srgbClr val="EAF4D6"/>
                </a:highlight>
                <a:latin typeface="Arial" panose="020B0604020202020204" pitchFamily="34" charset="0"/>
                <a:ea typeface="Calibri" panose="020F0502020204030204" pitchFamily="34" charset="0"/>
                <a:cs typeface="Times New Roman" panose="02020603050405020304" pitchFamily="18" charset="0"/>
              </a:rPr>
              <a:t>With explicit support George is beginning to explore some new activities on occasion.</a:t>
            </a:r>
            <a:r>
              <a:rPr lang="en-AU" sz="2400" kern="0" dirty="0">
                <a:latin typeface="Arial" panose="020B0604020202020204" pitchFamily="34" charset="0"/>
                <a:ea typeface="Calibri" panose="020F0502020204030204" pitchFamily="34" charset="0"/>
                <a:cs typeface="Times New Roman" panose="02020603050405020304" pitchFamily="18" charset="0"/>
              </a:rPr>
              <a:t> </a:t>
            </a:r>
            <a:r>
              <a:rPr lang="en-AU" sz="2400" kern="0" dirty="0">
                <a:highlight>
                  <a:srgbClr val="FBE4D2"/>
                </a:highlight>
                <a:latin typeface="Arial" panose="020B0604020202020204" pitchFamily="34" charset="0"/>
                <a:ea typeface="Calibri" panose="020F0502020204030204" pitchFamily="34" charset="0"/>
                <a:cs typeface="Times New Roman" panose="02020603050405020304" pitchFamily="18" charset="0"/>
              </a:rPr>
              <a:t>George is confidently able to speak about his family adventures to the zoo or about his knowledge about different dinosaur types both in one-on-one conversations or in front of the whole group during show and share.</a:t>
            </a:r>
            <a:endParaRPr lang="en-US" sz="2400" kern="0" dirty="0">
              <a:highlight>
                <a:srgbClr val="FBE4D2"/>
              </a:highligh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400" kern="0" dirty="0">
                <a:latin typeface="Calibri" panose="020F0502020204030204" pitchFamily="34" charset="0"/>
                <a:ea typeface="Calibri" panose="020F0502020204030204" pitchFamily="34" charset="0"/>
                <a:cs typeface="Times New Roman" panose="02020603050405020304" pitchFamily="18" charset="0"/>
              </a:rPr>
              <a:t> </a:t>
            </a:r>
            <a:endParaRPr lang="en-US" sz="1100" kern="0" dirty="0">
              <a:latin typeface="Calibri" panose="020F0502020204030204" pitchFamily="34" charset="0"/>
              <a:ea typeface="Calibri" panose="020F0502020204030204" pitchFamily="34" charset="0"/>
              <a:cs typeface="Times New Roman" panose="02020603050405020304" pitchFamily="18" charset="0"/>
            </a:endParaRPr>
          </a:p>
          <a:p>
            <a:endParaRPr lang="en-US" sz="2400" kern="0" dirty="0"/>
          </a:p>
        </p:txBody>
      </p:sp>
    </p:spTree>
    <p:custDataLst>
      <p:tags r:id="rId1"/>
    </p:custDataLst>
    <p:extLst>
      <p:ext uri="{BB962C8B-B14F-4D97-AF65-F5344CB8AC3E}">
        <p14:creationId xmlns:p14="http://schemas.microsoft.com/office/powerpoint/2010/main" val="312745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Reducing detail</a:t>
            </a:r>
            <a:endParaRPr lang="en-US" dirty="0"/>
          </a:p>
        </p:txBody>
      </p:sp>
      <p:sp>
        <p:nvSpPr>
          <p:cNvPr id="6" name="Content Placeholder 5"/>
          <p:cNvSpPr>
            <a:spLocks noGrp="1"/>
          </p:cNvSpPr>
          <p:nvPr>
            <p:ph idx="1"/>
          </p:nvPr>
        </p:nvSpPr>
        <p:spPr/>
        <p:txBody>
          <a:bodyPr/>
          <a:lstStyle/>
          <a:p>
            <a:r>
              <a:rPr lang="en-AU" dirty="0"/>
              <a:t>He tries new learning with explicit support and encouragement.</a:t>
            </a:r>
            <a:endParaRPr lang="en-US" dirty="0"/>
          </a:p>
        </p:txBody>
      </p:sp>
    </p:spTree>
    <p:custDataLst>
      <p:tags r:id="rId1"/>
    </p:custDataLst>
    <p:extLst>
      <p:ext uri="{BB962C8B-B14F-4D97-AF65-F5344CB8AC3E}">
        <p14:creationId xmlns:p14="http://schemas.microsoft.com/office/powerpoint/2010/main" val="2034888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Concise writing: Every word counts</a:t>
            </a:r>
            <a:endParaRPr lang="en-US" dirty="0"/>
          </a:p>
        </p:txBody>
      </p:sp>
      <p:sp>
        <p:nvSpPr>
          <p:cNvPr id="3" name="Content Placeholder 2"/>
          <p:cNvSpPr>
            <a:spLocks noGrp="1"/>
          </p:cNvSpPr>
          <p:nvPr>
            <p:ph idx="1"/>
          </p:nvPr>
        </p:nvSpPr>
        <p:spPr/>
        <p:txBody>
          <a:bodyPr/>
          <a:lstStyle/>
          <a:p>
            <a:r>
              <a:rPr lang="en-AU" dirty="0"/>
              <a:t>George prefers familiar exploratory play with dinosaur names, facts and books. He tries new learning with explicit support and encouragement. </a:t>
            </a:r>
            <a:r>
              <a:rPr lang="en-US" dirty="0"/>
              <a:t>George confidently engages in extended conversations with adults, visitors to kindergarten and his peers about his visit to the zoo with his family.</a:t>
            </a:r>
          </a:p>
          <a:p>
            <a:r>
              <a:rPr lang="en-AU" dirty="0"/>
              <a:t> </a:t>
            </a:r>
            <a:endParaRPr lang="en-US" dirty="0"/>
          </a:p>
          <a:p>
            <a:r>
              <a:rPr lang="en-AU" b="1" dirty="0"/>
              <a:t>290 characters</a:t>
            </a:r>
            <a:endParaRPr lang="en-US" b="1" dirty="0"/>
          </a:p>
          <a:p>
            <a:r>
              <a:rPr lang="en-AU" dirty="0"/>
              <a:t> </a:t>
            </a:r>
            <a:endParaRPr lang="en-US" dirty="0"/>
          </a:p>
          <a:p>
            <a:endParaRPr lang="en-US" dirty="0"/>
          </a:p>
        </p:txBody>
      </p:sp>
    </p:spTree>
    <p:custDataLst>
      <p:tags r:id="rId1"/>
    </p:custDataLst>
    <p:extLst>
      <p:ext uri="{BB962C8B-B14F-4D97-AF65-F5344CB8AC3E}">
        <p14:creationId xmlns:p14="http://schemas.microsoft.com/office/powerpoint/2010/main" val="2113181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8E9075B-E4D8-40CD-B799-9FB7AB3AE95E}"/>
              </a:ext>
            </a:extLst>
          </p:cNvPr>
          <p:cNvSpPr>
            <a:spLocks noGrp="1"/>
          </p:cNvSpPr>
          <p:nvPr>
            <p:ph sz="half" idx="1"/>
          </p:nvPr>
        </p:nvSpPr>
        <p:spPr>
          <a:xfrm>
            <a:off x="282616" y="778578"/>
            <a:ext cx="3785328" cy="5199410"/>
          </a:xfrm>
        </p:spPr>
        <p:txBody>
          <a:bodyPr/>
          <a:lstStyle/>
          <a:p>
            <a:r>
              <a:rPr lang="en-US" b="1" dirty="0"/>
              <a:t>Learning goal</a:t>
            </a:r>
          </a:p>
          <a:p>
            <a:endParaRPr lang="en-US" dirty="0"/>
          </a:p>
          <a:p>
            <a:r>
              <a:rPr lang="en-US" sz="2400" dirty="0"/>
              <a:t>Develop a deeper understanding of:</a:t>
            </a:r>
          </a:p>
          <a:p>
            <a:pPr marL="342900" indent="-342900">
              <a:buFont typeface="Arial" panose="020B0604020202020204" pitchFamily="34" charset="0"/>
              <a:buChar char="•"/>
            </a:pPr>
            <a:r>
              <a:rPr lang="en-US" sz="2400" dirty="0"/>
              <a:t>purpose and principles of strengths-based writing</a:t>
            </a:r>
          </a:p>
          <a:p>
            <a:pPr marL="342900" indent="-342900">
              <a:buFont typeface="Arial" panose="020B0604020202020204" pitchFamily="34" charset="0"/>
              <a:buChar char="•"/>
            </a:pPr>
            <a:r>
              <a:rPr lang="en-US" sz="2400" dirty="0"/>
              <a:t>concise writing.</a:t>
            </a:r>
          </a:p>
        </p:txBody>
      </p:sp>
      <p:sp>
        <p:nvSpPr>
          <p:cNvPr id="6" name="Content Placeholder 5">
            <a:extLst>
              <a:ext uri="{FF2B5EF4-FFF2-40B4-BE49-F238E27FC236}">
                <a16:creationId xmlns:a16="http://schemas.microsoft.com/office/drawing/2014/main" id="{8D12D4A0-5237-4A33-9A0E-6FB3F0754D6D}"/>
              </a:ext>
            </a:extLst>
          </p:cNvPr>
          <p:cNvSpPr>
            <a:spLocks noGrp="1"/>
          </p:cNvSpPr>
          <p:nvPr>
            <p:ph sz="half" idx="2"/>
          </p:nvPr>
        </p:nvSpPr>
        <p:spPr>
          <a:xfrm>
            <a:off x="4572000" y="764704"/>
            <a:ext cx="4413790" cy="5199410"/>
          </a:xfrm>
        </p:spPr>
        <p:txBody>
          <a:bodyPr/>
          <a:lstStyle/>
          <a:p>
            <a:r>
              <a:rPr lang="en-US" b="1" dirty="0"/>
              <a:t>Success criteria</a:t>
            </a:r>
          </a:p>
          <a:p>
            <a:endParaRPr lang="en-US" sz="2400" dirty="0"/>
          </a:p>
          <a:p>
            <a:r>
              <a:rPr lang="en-US" sz="2400" dirty="0"/>
              <a:t>I can:</a:t>
            </a:r>
          </a:p>
          <a:p>
            <a:pPr marL="342900" indent="-342900">
              <a:buFont typeface="Arial" panose="020B0604020202020204" pitchFamily="34" charset="0"/>
              <a:buChar char="•"/>
            </a:pPr>
            <a:r>
              <a:rPr lang="en-US" sz="2400" dirty="0"/>
              <a:t>understand strengths-based writing</a:t>
            </a:r>
          </a:p>
          <a:p>
            <a:pPr marL="342900" indent="-342900">
              <a:buFont typeface="Arial" panose="020B0604020202020204" pitchFamily="34" charset="0"/>
              <a:buChar char="•"/>
            </a:pPr>
            <a:r>
              <a:rPr lang="en-US" sz="2400" dirty="0"/>
              <a:t>apply strategies to ensure concise writing to </a:t>
            </a:r>
            <a:r>
              <a:rPr lang="en-US" sz="2400"/>
              <a:t>describe children’s </a:t>
            </a:r>
            <a:r>
              <a:rPr lang="en-US" sz="2400" dirty="0"/>
              <a:t>learning and development.</a:t>
            </a:r>
          </a:p>
          <a:p>
            <a:endParaRPr lang="en-US" sz="2400" dirty="0"/>
          </a:p>
          <a:p>
            <a:endParaRPr lang="en-US" dirty="0"/>
          </a:p>
        </p:txBody>
      </p:sp>
      <p:cxnSp>
        <p:nvCxnSpPr>
          <p:cNvPr id="5" name="Straight Connector 4">
            <a:extLst>
              <a:ext uri="{FF2B5EF4-FFF2-40B4-BE49-F238E27FC236}">
                <a16:creationId xmlns:a16="http://schemas.microsoft.com/office/drawing/2014/main" id="{67E59AD8-4B6A-47EA-B94F-D3C5E29B7384}"/>
              </a:ext>
            </a:extLst>
          </p:cNvPr>
          <p:cNvCxnSpPr>
            <a:cxnSpLocks/>
          </p:cNvCxnSpPr>
          <p:nvPr/>
        </p:nvCxnSpPr>
        <p:spPr bwMode="auto">
          <a:xfrm>
            <a:off x="4283968" y="778578"/>
            <a:ext cx="0" cy="4415751"/>
          </a:xfrm>
          <a:prstGeom prst="line">
            <a:avLst/>
          </a:prstGeo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1876231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8E9075B-E4D8-40CD-B799-9FB7AB3AE95E}"/>
              </a:ext>
            </a:extLst>
          </p:cNvPr>
          <p:cNvSpPr>
            <a:spLocks noGrp="1"/>
          </p:cNvSpPr>
          <p:nvPr>
            <p:ph sz="half" idx="1"/>
          </p:nvPr>
        </p:nvSpPr>
        <p:spPr>
          <a:xfrm>
            <a:off x="282616" y="778578"/>
            <a:ext cx="3785328" cy="5199410"/>
          </a:xfrm>
        </p:spPr>
        <p:txBody>
          <a:bodyPr/>
          <a:lstStyle/>
          <a:p>
            <a:r>
              <a:rPr lang="en-US" b="1" dirty="0"/>
              <a:t>Learning goal</a:t>
            </a:r>
          </a:p>
          <a:p>
            <a:endParaRPr lang="en-US" dirty="0"/>
          </a:p>
          <a:p>
            <a:r>
              <a:rPr lang="en-US" sz="2400" dirty="0"/>
              <a:t>Develop a deeper understanding of:</a:t>
            </a:r>
          </a:p>
          <a:p>
            <a:pPr marL="342900" indent="-342900">
              <a:buFont typeface="Arial" panose="020B0604020202020204" pitchFamily="34" charset="0"/>
              <a:buChar char="•"/>
            </a:pPr>
            <a:r>
              <a:rPr lang="en-US" sz="2400" dirty="0"/>
              <a:t>purpose and principles of strengths-based writing</a:t>
            </a:r>
          </a:p>
          <a:p>
            <a:pPr marL="342900" indent="-342900">
              <a:buFont typeface="Arial" panose="020B0604020202020204" pitchFamily="34" charset="0"/>
              <a:buChar char="•"/>
            </a:pPr>
            <a:r>
              <a:rPr lang="en-US" sz="2400" dirty="0"/>
              <a:t>concise writing.</a:t>
            </a:r>
          </a:p>
        </p:txBody>
      </p:sp>
      <p:sp>
        <p:nvSpPr>
          <p:cNvPr id="6" name="Content Placeholder 5">
            <a:extLst>
              <a:ext uri="{FF2B5EF4-FFF2-40B4-BE49-F238E27FC236}">
                <a16:creationId xmlns:a16="http://schemas.microsoft.com/office/drawing/2014/main" id="{8D12D4A0-5237-4A33-9A0E-6FB3F0754D6D}"/>
              </a:ext>
            </a:extLst>
          </p:cNvPr>
          <p:cNvSpPr>
            <a:spLocks noGrp="1"/>
          </p:cNvSpPr>
          <p:nvPr>
            <p:ph sz="half" idx="2"/>
          </p:nvPr>
        </p:nvSpPr>
        <p:spPr>
          <a:xfrm>
            <a:off x="4572000" y="764704"/>
            <a:ext cx="4413790" cy="5199410"/>
          </a:xfrm>
        </p:spPr>
        <p:txBody>
          <a:bodyPr/>
          <a:lstStyle/>
          <a:p>
            <a:r>
              <a:rPr lang="en-US" b="1" dirty="0"/>
              <a:t>Success criteria</a:t>
            </a:r>
          </a:p>
          <a:p>
            <a:endParaRPr lang="en-US" sz="2400" dirty="0"/>
          </a:p>
          <a:p>
            <a:r>
              <a:rPr lang="en-US" sz="2400" dirty="0"/>
              <a:t>I can:</a:t>
            </a:r>
          </a:p>
          <a:p>
            <a:pPr marL="342900" indent="-342900">
              <a:buFont typeface="Arial" panose="020B0604020202020204" pitchFamily="34" charset="0"/>
              <a:buChar char="•"/>
            </a:pPr>
            <a:r>
              <a:rPr lang="en-US" sz="2400" dirty="0"/>
              <a:t>understand strengths-based writing</a:t>
            </a:r>
          </a:p>
          <a:p>
            <a:pPr marL="342900" indent="-342900">
              <a:buFont typeface="Arial" panose="020B0604020202020204" pitchFamily="34" charset="0"/>
              <a:buChar char="•"/>
            </a:pPr>
            <a:r>
              <a:rPr lang="en-US" sz="2400" dirty="0"/>
              <a:t>apply strategies to ensure concise writing to </a:t>
            </a:r>
            <a:r>
              <a:rPr lang="en-US" sz="2400"/>
              <a:t>describe children’s </a:t>
            </a:r>
            <a:r>
              <a:rPr lang="en-US" sz="2400" dirty="0"/>
              <a:t>learning and development.</a:t>
            </a:r>
          </a:p>
          <a:p>
            <a:endParaRPr lang="en-US" sz="2400" dirty="0"/>
          </a:p>
          <a:p>
            <a:endParaRPr lang="en-US" dirty="0"/>
          </a:p>
        </p:txBody>
      </p:sp>
      <p:cxnSp>
        <p:nvCxnSpPr>
          <p:cNvPr id="8" name="Straight Connector 7">
            <a:extLst>
              <a:ext uri="{FF2B5EF4-FFF2-40B4-BE49-F238E27FC236}">
                <a16:creationId xmlns:a16="http://schemas.microsoft.com/office/drawing/2014/main" id="{E3F4014A-6E77-4343-A371-365F6DA39F17}"/>
              </a:ext>
            </a:extLst>
          </p:cNvPr>
          <p:cNvCxnSpPr>
            <a:cxnSpLocks/>
          </p:cNvCxnSpPr>
          <p:nvPr/>
        </p:nvCxnSpPr>
        <p:spPr bwMode="auto">
          <a:xfrm>
            <a:off x="4283968" y="778578"/>
            <a:ext cx="0" cy="4415751"/>
          </a:xfrm>
          <a:prstGeom prst="line">
            <a:avLst/>
          </a:prstGeo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121975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A79E4-8A2E-4337-A496-703770EF3552}"/>
              </a:ext>
            </a:extLst>
          </p:cNvPr>
          <p:cNvSpPr>
            <a:spLocks noGrp="1"/>
          </p:cNvSpPr>
          <p:nvPr>
            <p:ph type="title"/>
          </p:nvPr>
        </p:nvSpPr>
        <p:spPr/>
        <p:txBody>
          <a:bodyPr/>
          <a:lstStyle/>
          <a:p>
            <a:r>
              <a:rPr lang="en-AU" dirty="0"/>
              <a:t>Summary</a:t>
            </a:r>
          </a:p>
        </p:txBody>
      </p:sp>
      <p:sp>
        <p:nvSpPr>
          <p:cNvPr id="3" name="Content Placeholder 2">
            <a:extLst>
              <a:ext uri="{FF2B5EF4-FFF2-40B4-BE49-F238E27FC236}">
                <a16:creationId xmlns:a16="http://schemas.microsoft.com/office/drawing/2014/main" id="{376E2414-47D7-4DDF-8598-6066FF0CA334}"/>
              </a:ext>
            </a:extLst>
          </p:cNvPr>
          <p:cNvSpPr>
            <a:spLocks noGrp="1"/>
          </p:cNvSpPr>
          <p:nvPr>
            <p:ph idx="1"/>
          </p:nvPr>
        </p:nvSpPr>
        <p:spPr/>
        <p:txBody>
          <a:bodyPr/>
          <a:lstStyle/>
          <a:p>
            <a:pPr>
              <a:spcAft>
                <a:spcPts val="600"/>
              </a:spcAft>
            </a:pPr>
            <a:r>
              <a:rPr lang="en-AU" dirty="0"/>
              <a:t>Strengths-based writing:</a:t>
            </a:r>
          </a:p>
          <a:p>
            <a:pPr marL="457200" indent="-457200">
              <a:spcAft>
                <a:spcPts val="600"/>
              </a:spcAft>
              <a:buFont typeface="Arial" panose="020B0604020202020204" pitchFamily="34" charset="0"/>
              <a:buChar char="•"/>
            </a:pPr>
            <a:r>
              <a:rPr lang="en-AU" dirty="0"/>
              <a:t>acknowledges that all children have strengths and abilities</a:t>
            </a:r>
          </a:p>
          <a:p>
            <a:pPr marL="457200" indent="-457200">
              <a:spcAft>
                <a:spcPts val="600"/>
              </a:spcAft>
              <a:buFont typeface="Arial" panose="020B0604020202020204" pitchFamily="34" charset="0"/>
              <a:buChar char="•"/>
            </a:pPr>
            <a:r>
              <a:rPr lang="en-AU" dirty="0"/>
              <a:t>communicates children’s unique learning and development respectfully and honestly </a:t>
            </a:r>
          </a:p>
          <a:p>
            <a:pPr marL="457200" indent="-457200">
              <a:spcAft>
                <a:spcPts val="600"/>
              </a:spcAft>
              <a:buFont typeface="Arial" panose="020B0604020202020204" pitchFamily="34" charset="0"/>
              <a:buChar char="•"/>
            </a:pPr>
            <a:r>
              <a:rPr lang="en-AU" dirty="0"/>
              <a:t>is clear </a:t>
            </a:r>
            <a:r>
              <a:rPr lang="en-AU"/>
              <a:t>and concise, </a:t>
            </a:r>
            <a:r>
              <a:rPr lang="en-AU" dirty="0"/>
              <a:t>using strategies such as condensing repeated information, clarifying details and checking relevance to learning.</a:t>
            </a:r>
          </a:p>
        </p:txBody>
      </p:sp>
    </p:spTree>
    <p:extLst>
      <p:ext uri="{BB962C8B-B14F-4D97-AF65-F5344CB8AC3E}">
        <p14:creationId xmlns:p14="http://schemas.microsoft.com/office/powerpoint/2010/main" val="2434708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B05685-404B-48D1-95C6-D14B581898EB}"/>
              </a:ext>
            </a:extLst>
          </p:cNvPr>
          <p:cNvSpPr>
            <a:spLocks noGrp="1"/>
          </p:cNvSpPr>
          <p:nvPr>
            <p:ph type="title"/>
          </p:nvPr>
        </p:nvSpPr>
        <p:spPr/>
        <p:txBody>
          <a:bodyPr/>
          <a:lstStyle/>
          <a:p>
            <a:r>
              <a:rPr lang="en-AU" dirty="0"/>
              <a:t>Contact QCAA </a:t>
            </a:r>
          </a:p>
        </p:txBody>
      </p:sp>
      <p:sp>
        <p:nvSpPr>
          <p:cNvPr id="6" name="Content Placeholder 5">
            <a:extLst>
              <a:ext uri="{FF2B5EF4-FFF2-40B4-BE49-F238E27FC236}">
                <a16:creationId xmlns:a16="http://schemas.microsoft.com/office/drawing/2014/main" id="{5D17486C-ED75-4738-888D-98DFCCD80902}"/>
              </a:ext>
            </a:extLst>
          </p:cNvPr>
          <p:cNvSpPr>
            <a:spLocks noGrp="1"/>
          </p:cNvSpPr>
          <p:nvPr>
            <p:ph idx="1"/>
          </p:nvPr>
        </p:nvSpPr>
        <p:spPr>
          <a:xfrm>
            <a:off x="334962" y="980728"/>
            <a:ext cx="8485188" cy="5199410"/>
          </a:xfrm>
        </p:spPr>
        <p:txBody>
          <a:bodyPr/>
          <a:lstStyle/>
          <a:p>
            <a:pPr marL="180000" indent="-1080000" defTabSz="180000"/>
            <a:endParaRPr lang="en-AU" sz="2400" b="1" dirty="0"/>
          </a:p>
          <a:p>
            <a:pPr>
              <a:spcAft>
                <a:spcPts val="600"/>
              </a:spcAft>
            </a:pPr>
            <a:r>
              <a:rPr lang="en-AU" sz="2400" b="1" dirty="0"/>
              <a:t>Phone:    </a:t>
            </a:r>
            <a:r>
              <a:rPr lang="en-AU" sz="2400" dirty="0"/>
              <a:t>+61 7 3120 6102 </a:t>
            </a:r>
            <a:endParaRPr lang="en-US" sz="2400" dirty="0"/>
          </a:p>
          <a:p>
            <a:pPr>
              <a:spcAft>
                <a:spcPts val="600"/>
              </a:spcAft>
            </a:pPr>
            <a:r>
              <a:rPr lang="en-AU" sz="2400" b="1" dirty="0"/>
              <a:t>Email:      </a:t>
            </a:r>
            <a:r>
              <a:rPr lang="en-AU" sz="2400" u="sng" dirty="0">
                <a:hlinkClick r:id="rId4"/>
              </a:rPr>
              <a:t>qklg@qcaa.qld.edu.au</a:t>
            </a:r>
            <a:r>
              <a:rPr lang="en-AU" sz="2400" u="sng" dirty="0"/>
              <a:t>  </a:t>
            </a:r>
            <a:endParaRPr lang="en-US" sz="2400" dirty="0"/>
          </a:p>
          <a:p>
            <a:pPr marL="1440000" indent="-1440000">
              <a:spcAft>
                <a:spcPts val="600"/>
              </a:spcAft>
            </a:pPr>
            <a:r>
              <a:rPr lang="en-AU" sz="2400" b="1" dirty="0"/>
              <a:t>Website:  </a:t>
            </a:r>
            <a:r>
              <a:rPr lang="en-AU" sz="2400" dirty="0">
                <a:hlinkClick r:id="rId5"/>
              </a:rPr>
              <a:t>www.qcaa.qld.edu.au/kindergarten/qklg/supporting-transition-school/transition-statements</a:t>
            </a:r>
            <a:endParaRPr lang="en-US" sz="2400" dirty="0"/>
          </a:p>
        </p:txBody>
      </p:sp>
    </p:spTree>
    <p:custDataLst>
      <p:tags r:id="rId1"/>
    </p:custDataLst>
    <p:extLst>
      <p:ext uri="{BB962C8B-B14F-4D97-AF65-F5344CB8AC3E}">
        <p14:creationId xmlns:p14="http://schemas.microsoft.com/office/powerpoint/2010/main" val="2462971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Why use a strengths-based approach?</a:t>
            </a:r>
            <a:endParaRPr lang="en-US" dirty="0"/>
          </a:p>
        </p:txBody>
      </p:sp>
      <p:sp>
        <p:nvSpPr>
          <p:cNvPr id="6" name="Content Placeholder 5"/>
          <p:cNvSpPr>
            <a:spLocks noGrp="1"/>
          </p:cNvSpPr>
          <p:nvPr>
            <p:ph idx="1"/>
          </p:nvPr>
        </p:nvSpPr>
        <p:spPr>
          <a:xfrm>
            <a:off x="323850" y="836712"/>
            <a:ext cx="8485188" cy="5631458"/>
          </a:xfrm>
          <a:noFill/>
        </p:spPr>
        <p:txBody>
          <a:bodyPr/>
          <a:lstStyle/>
          <a:p>
            <a:pPr>
              <a:spcAft>
                <a:spcPts val="600"/>
              </a:spcAft>
            </a:pPr>
            <a:endParaRPr lang="en-US" dirty="0"/>
          </a:p>
          <a:p>
            <a:pPr>
              <a:spcAft>
                <a:spcPts val="600"/>
              </a:spcAft>
            </a:pPr>
            <a:r>
              <a:rPr lang="en-US" dirty="0"/>
              <a:t>A strengths-based approach is inclusive and focuses on what each child can do.</a:t>
            </a:r>
          </a:p>
          <a:p>
            <a:pPr>
              <a:spcAft>
                <a:spcPts val="600"/>
              </a:spcAft>
            </a:pPr>
            <a:r>
              <a:rPr lang="en-US" dirty="0"/>
              <a:t>Teachers use this approach to identify strategies and practices that best support children to succeed in their learning. </a:t>
            </a:r>
          </a:p>
        </p:txBody>
      </p:sp>
    </p:spTree>
    <p:custDataLst>
      <p:tags r:id="rId1"/>
    </p:custDataLst>
    <p:extLst>
      <p:ext uri="{BB962C8B-B14F-4D97-AF65-F5344CB8AC3E}">
        <p14:creationId xmlns:p14="http://schemas.microsoft.com/office/powerpoint/2010/main" val="393065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Principles: A strengths-based approach</a:t>
            </a:r>
            <a:endParaRPr lang="en-US" dirty="0"/>
          </a:p>
        </p:txBody>
      </p:sp>
      <p:sp>
        <p:nvSpPr>
          <p:cNvPr id="6" name="Content Placeholder 5"/>
          <p:cNvSpPr>
            <a:spLocks noGrp="1"/>
          </p:cNvSpPr>
          <p:nvPr>
            <p:ph idx="1"/>
          </p:nvPr>
        </p:nvSpPr>
        <p:spPr/>
        <p:txBody>
          <a:bodyPr/>
          <a:lstStyle/>
          <a:p>
            <a:pPr>
              <a:spcAft>
                <a:spcPts val="600"/>
              </a:spcAft>
            </a:pPr>
            <a:r>
              <a:rPr lang="en-US" dirty="0"/>
              <a:t>The underlying principles include:</a:t>
            </a:r>
          </a:p>
          <a:p>
            <a:pPr marL="457200" indent="-457200">
              <a:spcAft>
                <a:spcPts val="600"/>
              </a:spcAft>
              <a:buFont typeface="Arial" panose="020B0604020202020204" pitchFamily="34" charset="0"/>
              <a:buChar char="•"/>
            </a:pPr>
            <a:r>
              <a:rPr lang="en-US" dirty="0"/>
              <a:t>all children have strengths and abilities</a:t>
            </a:r>
          </a:p>
          <a:p>
            <a:pPr marL="457200" indent="-457200">
              <a:spcAft>
                <a:spcPts val="600"/>
              </a:spcAft>
              <a:buFont typeface="Arial" panose="020B0604020202020204" pitchFamily="34" charset="0"/>
              <a:buChar char="•"/>
            </a:pPr>
            <a:r>
              <a:rPr lang="en-US" dirty="0"/>
              <a:t>children grow and develop from their strengths and abilities</a:t>
            </a:r>
          </a:p>
          <a:p>
            <a:pPr marL="457200" indent="-457200">
              <a:spcAft>
                <a:spcPts val="600"/>
              </a:spcAft>
              <a:buFont typeface="Arial" panose="020B0604020202020204" pitchFamily="34" charset="0"/>
              <a:buChar char="•"/>
            </a:pPr>
            <a:r>
              <a:rPr lang="en-US" dirty="0"/>
              <a:t>when adults and children appreciate and understand each child’s strengths, they are better able to learn and develop. </a:t>
            </a:r>
          </a:p>
        </p:txBody>
      </p:sp>
    </p:spTree>
    <p:custDataLst>
      <p:tags r:id="rId1"/>
    </p:custDataLst>
    <p:extLst>
      <p:ext uri="{BB962C8B-B14F-4D97-AF65-F5344CB8AC3E}">
        <p14:creationId xmlns:p14="http://schemas.microsoft.com/office/powerpoint/2010/main" val="150039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Research: A strengths-based approach</a:t>
            </a:r>
            <a:endParaRPr lang="en-US" dirty="0"/>
          </a:p>
        </p:txBody>
      </p:sp>
      <p:sp>
        <p:nvSpPr>
          <p:cNvPr id="6" name="Content Placeholder 5"/>
          <p:cNvSpPr>
            <a:spLocks noGrp="1"/>
          </p:cNvSpPr>
          <p:nvPr>
            <p:ph idx="1"/>
          </p:nvPr>
        </p:nvSpPr>
        <p:spPr/>
        <p:txBody>
          <a:bodyPr/>
          <a:lstStyle/>
          <a:p>
            <a:r>
              <a:rPr lang="en-US" dirty="0"/>
              <a:t>Research and evidence has shown </a:t>
            </a:r>
            <a:r>
              <a:rPr lang="en-US"/>
              <a:t>a </a:t>
            </a:r>
            <a:br>
              <a:rPr lang="en-US"/>
            </a:br>
            <a:r>
              <a:rPr lang="en-US"/>
              <a:t>strengths-based </a:t>
            </a:r>
            <a:r>
              <a:rPr lang="en-US" dirty="0"/>
              <a:t>approach encourages </a:t>
            </a:r>
            <a:r>
              <a:rPr lang="en-US"/>
              <a:t>teachers </a:t>
            </a:r>
            <a:br>
              <a:rPr lang="en-US"/>
            </a:br>
            <a:r>
              <a:rPr lang="en-US"/>
              <a:t>and </a:t>
            </a:r>
            <a:r>
              <a:rPr lang="en-US" dirty="0"/>
              <a:t>other staff to: </a:t>
            </a:r>
          </a:p>
          <a:p>
            <a:pPr marL="457200" indent="-457200">
              <a:buFont typeface="Arial" panose="020B0604020202020204" pitchFamily="34" charset="0"/>
              <a:buChar char="•"/>
            </a:pPr>
            <a:r>
              <a:rPr lang="en-US" dirty="0"/>
              <a:t>understand that children’s learning is </a:t>
            </a:r>
            <a:r>
              <a:rPr lang="en-US" b="1" dirty="0"/>
              <a:t>dynamic</a:t>
            </a:r>
            <a:r>
              <a:rPr lang="en-US" dirty="0"/>
              <a:t>, </a:t>
            </a:r>
            <a:r>
              <a:rPr lang="en-US" b="1" dirty="0"/>
              <a:t>complex and holistic</a:t>
            </a:r>
          </a:p>
          <a:p>
            <a:pPr marL="457200" indent="-457200">
              <a:buFont typeface="Arial" panose="020B0604020202020204" pitchFamily="34" charset="0"/>
              <a:buChar char="•"/>
            </a:pPr>
            <a:r>
              <a:rPr lang="en-US" dirty="0"/>
              <a:t>understand that children </a:t>
            </a:r>
            <a:r>
              <a:rPr lang="en-US" b="1" dirty="0"/>
              <a:t>demonstrate</a:t>
            </a:r>
            <a:r>
              <a:rPr lang="en-US" dirty="0"/>
              <a:t> their </a:t>
            </a:r>
            <a:r>
              <a:rPr lang="en-US" b="1" dirty="0"/>
              <a:t>learning in different ways</a:t>
            </a:r>
          </a:p>
          <a:p>
            <a:pPr marL="457200" indent="-457200">
              <a:buFont typeface="Arial" panose="020B0604020202020204" pitchFamily="34" charset="0"/>
              <a:buChar char="•"/>
            </a:pPr>
            <a:r>
              <a:rPr lang="en-US" dirty="0"/>
              <a:t>start with </a:t>
            </a:r>
            <a:r>
              <a:rPr lang="en-US" b="1" dirty="0"/>
              <a:t>what’s present </a:t>
            </a:r>
            <a:r>
              <a:rPr lang="en-US" dirty="0"/>
              <a:t>and write about </a:t>
            </a:r>
            <a:r>
              <a:rPr lang="en-US" b="1" dirty="0"/>
              <a:t>what works</a:t>
            </a:r>
            <a:r>
              <a:rPr lang="en-US" dirty="0"/>
              <a:t> for the child. </a:t>
            </a:r>
          </a:p>
        </p:txBody>
      </p:sp>
      <p:sp>
        <p:nvSpPr>
          <p:cNvPr id="2" name="Rectangle 1">
            <a:extLst>
              <a:ext uri="{FF2B5EF4-FFF2-40B4-BE49-F238E27FC236}">
                <a16:creationId xmlns:a16="http://schemas.microsoft.com/office/drawing/2014/main" id="{AC1795F4-24A5-4467-8D4D-0EED2736F974}"/>
              </a:ext>
            </a:extLst>
          </p:cNvPr>
          <p:cNvSpPr/>
          <p:nvPr/>
        </p:nvSpPr>
        <p:spPr>
          <a:xfrm>
            <a:off x="96392" y="6093296"/>
            <a:ext cx="6995888" cy="338554"/>
          </a:xfrm>
          <a:prstGeom prst="rect">
            <a:avLst/>
          </a:prstGeom>
        </p:spPr>
        <p:txBody>
          <a:bodyPr wrap="square">
            <a:spAutoFit/>
          </a:bodyPr>
          <a:lstStyle/>
          <a:p>
            <a:r>
              <a:rPr lang="en-AU" sz="800" dirty="0"/>
              <a:t>Fenton, A, Walsh, K, Wong, S &amp; Cumming, T 2015, ‘Using strengths-based approaches in early years practice and research’, </a:t>
            </a:r>
            <a:r>
              <a:rPr lang="en-AU" sz="800" i="1" dirty="0"/>
              <a:t>International Journal of Early Childhood, </a:t>
            </a:r>
            <a:r>
              <a:rPr lang="en-AU" sz="800" dirty="0"/>
              <a:t>vol.</a:t>
            </a:r>
            <a:r>
              <a:rPr lang="en-AU" sz="800" i="1" dirty="0"/>
              <a:t> </a:t>
            </a:r>
            <a:r>
              <a:rPr lang="en-AU" sz="800" dirty="0"/>
              <a:t>47, no.</a:t>
            </a:r>
            <a:r>
              <a:rPr lang="en-AU" sz="800" i="1" dirty="0"/>
              <a:t> </a:t>
            </a:r>
            <a:r>
              <a:rPr lang="en-AU" sz="800" dirty="0"/>
              <a:t>1</a:t>
            </a:r>
            <a:r>
              <a:rPr lang="en-AU" sz="800" i="1" dirty="0"/>
              <a:t>, </a:t>
            </a:r>
            <a:r>
              <a:rPr lang="en-AU" sz="800" dirty="0"/>
              <a:t>pp. 27–52, </a:t>
            </a:r>
            <a:r>
              <a:rPr lang="en-AU" sz="800" dirty="0">
                <a:hlinkClick r:id="rId4"/>
              </a:rPr>
              <a:t>https</a:t>
            </a:r>
            <a:r>
              <a:rPr lang="en-AU" sz="800">
                <a:hlinkClick r:id="rId4"/>
              </a:rPr>
              <a:t>://doi.org/10.1007/s13158-014-0115-8</a:t>
            </a:r>
            <a:r>
              <a:rPr lang="en-AU" sz="800"/>
              <a:t>. </a:t>
            </a:r>
            <a:endParaRPr lang="en-AU" sz="800" dirty="0"/>
          </a:p>
        </p:txBody>
      </p:sp>
    </p:spTree>
    <p:custDataLst>
      <p:tags r:id="rId1"/>
    </p:custDataLst>
    <p:extLst>
      <p:ext uri="{BB962C8B-B14F-4D97-AF65-F5344CB8AC3E}">
        <p14:creationId xmlns:p14="http://schemas.microsoft.com/office/powerpoint/2010/main" val="443548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Code of ethics: Keeping it honest</a:t>
            </a:r>
            <a:endParaRPr lang="en-US" dirty="0"/>
          </a:p>
        </p:txBody>
      </p:sp>
      <p:sp>
        <p:nvSpPr>
          <p:cNvPr id="3" name="Content Placeholder 2"/>
          <p:cNvSpPr>
            <a:spLocks noGrp="1"/>
          </p:cNvSpPr>
          <p:nvPr>
            <p:ph idx="1"/>
          </p:nvPr>
        </p:nvSpPr>
        <p:spPr>
          <a:xfrm>
            <a:off x="323850" y="986400"/>
            <a:ext cx="8485188" cy="5178904"/>
          </a:xfrm>
        </p:spPr>
        <p:txBody>
          <a:bodyPr/>
          <a:lstStyle/>
          <a:p>
            <a:r>
              <a:rPr lang="en-US" dirty="0"/>
              <a:t>Being ethical involves thinking about everyday actions and decision-making, either individually or collectively, and responding with respect to all concerned. </a:t>
            </a:r>
          </a:p>
          <a:p>
            <a:endParaRPr lang="en-US" dirty="0"/>
          </a:p>
          <a:p>
            <a:r>
              <a:rPr lang="en-US" dirty="0"/>
              <a:t>Kindergarten teachers are in a unique position of trust and influence in their relationships with children, families, colleagues and the community, therefore professional accountability is vital. </a:t>
            </a:r>
          </a:p>
          <a:p>
            <a:endParaRPr lang="en-AU" dirty="0"/>
          </a:p>
        </p:txBody>
      </p:sp>
      <p:sp>
        <p:nvSpPr>
          <p:cNvPr id="5" name="Rectangle 4">
            <a:extLst>
              <a:ext uri="{FF2B5EF4-FFF2-40B4-BE49-F238E27FC236}">
                <a16:creationId xmlns:a16="http://schemas.microsoft.com/office/drawing/2014/main" id="{3CF12281-A514-417F-A0BA-9F5C63D97EA8}"/>
              </a:ext>
            </a:extLst>
          </p:cNvPr>
          <p:cNvSpPr/>
          <p:nvPr/>
        </p:nvSpPr>
        <p:spPr>
          <a:xfrm>
            <a:off x="179388" y="6048000"/>
            <a:ext cx="6840760" cy="338554"/>
          </a:xfrm>
          <a:prstGeom prst="rect">
            <a:avLst/>
          </a:prstGeom>
        </p:spPr>
        <p:txBody>
          <a:bodyPr wrap="square" lIns="0">
            <a:spAutoFit/>
          </a:bodyPr>
          <a:lstStyle/>
          <a:p>
            <a:r>
              <a:rPr lang="en-AU" sz="800" dirty="0">
                <a:latin typeface="+mn-lt"/>
                <a:ea typeface="Calibri" panose="020F0502020204030204" pitchFamily="34" charset="0"/>
                <a:cs typeface="Times New Roman" panose="02020603050405020304" pitchFamily="18" charset="0"/>
              </a:rPr>
              <a:t>Early Childhood Australia 2016, ‘Code of Ethics’, </a:t>
            </a:r>
            <a:r>
              <a:rPr lang="en-AU" sz="800" i="1" dirty="0">
                <a:latin typeface="+mn-lt"/>
                <a:ea typeface="Calibri" panose="020F0502020204030204" pitchFamily="34" charset="0"/>
                <a:cs typeface="Times New Roman" panose="02020603050405020304" pitchFamily="18" charset="0"/>
              </a:rPr>
              <a:t>Early Childhood Australia: A voice for young children,  </a:t>
            </a:r>
            <a:r>
              <a:rPr lang="en-AU" sz="800" u="sng" dirty="0">
                <a:solidFill>
                  <a:srgbClr val="0563C1"/>
                </a:solidFill>
                <a:latin typeface="+mn-lt"/>
                <a:ea typeface="Calibri" panose="020F0502020204030204" pitchFamily="34" charset="0"/>
                <a:cs typeface="Times New Roman" panose="02020603050405020304" pitchFamily="18" charset="0"/>
                <a:hlinkClick r:id="rId4"/>
              </a:rPr>
              <a:t>http</a:t>
            </a:r>
            <a:r>
              <a:rPr lang="en-AU" sz="800" u="sng">
                <a:solidFill>
                  <a:srgbClr val="0563C1"/>
                </a:solidFill>
                <a:latin typeface="+mn-lt"/>
                <a:ea typeface="Calibri" panose="020F0502020204030204" pitchFamily="34" charset="0"/>
                <a:cs typeface="Times New Roman" panose="02020603050405020304" pitchFamily="18" charset="0"/>
                <a:hlinkClick r:id="rId4"/>
              </a:rPr>
              <a:t>://www.earlychildhoodaustralia.org.au/wp-content/uploads/2019/08/ECA-COE-Brochure-web-2019.pdf</a:t>
            </a:r>
            <a:r>
              <a:rPr lang="en-AU" sz="800">
                <a:latin typeface="+mn-lt"/>
                <a:ea typeface="Calibri" panose="020F0502020204030204" pitchFamily="34" charset="0"/>
                <a:cs typeface="Times New Roman" panose="02020603050405020304" pitchFamily="18" charset="0"/>
              </a:rPr>
              <a:t>. </a:t>
            </a:r>
            <a:endParaRPr lang="en-AU" sz="800" dirty="0">
              <a:latin typeface="+mn-lt"/>
            </a:endParaRPr>
          </a:p>
        </p:txBody>
      </p:sp>
    </p:spTree>
    <p:custDataLst>
      <p:tags r:id="rId1"/>
    </p:custDataLst>
    <p:extLst>
      <p:ext uri="{BB962C8B-B14F-4D97-AF65-F5344CB8AC3E}">
        <p14:creationId xmlns:p14="http://schemas.microsoft.com/office/powerpoint/2010/main" val="3691810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Strengths-based writing</a:t>
            </a:r>
            <a:endParaRPr lang="en-US" dirty="0"/>
          </a:p>
        </p:txBody>
      </p:sp>
      <p:sp>
        <p:nvSpPr>
          <p:cNvPr id="3" name="Content Placeholder 2"/>
          <p:cNvSpPr>
            <a:spLocks noGrp="1"/>
          </p:cNvSpPr>
          <p:nvPr>
            <p:ph idx="1"/>
          </p:nvPr>
        </p:nvSpPr>
        <p:spPr/>
        <p:txBody>
          <a:bodyPr/>
          <a:lstStyle/>
          <a:p>
            <a:r>
              <a:rPr lang="en-US" dirty="0"/>
              <a:t>Teachers use strengths-based writing to describe children’s learning and development realistically, including:</a:t>
            </a:r>
          </a:p>
          <a:p>
            <a:pPr marL="457200" indent="-457200">
              <a:spcAft>
                <a:spcPts val="600"/>
              </a:spcAft>
              <a:buFont typeface="Arial" panose="020B0604020202020204" pitchFamily="34" charset="0"/>
              <a:buChar char="•"/>
            </a:pPr>
            <a:r>
              <a:rPr lang="en-US" dirty="0"/>
              <a:t>ways to </a:t>
            </a:r>
            <a:r>
              <a:rPr lang="en-US" b="1" dirty="0"/>
              <a:t>support, progress and extend </a:t>
            </a:r>
            <a:r>
              <a:rPr lang="en-US" dirty="0"/>
              <a:t>strengths and capacities</a:t>
            </a:r>
          </a:p>
          <a:p>
            <a:pPr marL="457200" indent="-457200">
              <a:spcAft>
                <a:spcPts val="600"/>
              </a:spcAft>
              <a:buFont typeface="Arial" panose="020B0604020202020204" pitchFamily="34" charset="0"/>
              <a:buChar char="•"/>
            </a:pPr>
            <a:r>
              <a:rPr lang="en-US" b="1" dirty="0"/>
              <a:t>strategies</a:t>
            </a:r>
            <a:r>
              <a:rPr lang="en-US" dirty="0"/>
              <a:t> that can continue to be developed </a:t>
            </a:r>
            <a:r>
              <a:rPr lang="en-US" b="1" dirty="0"/>
              <a:t>to build on abilities</a:t>
            </a:r>
            <a:r>
              <a:rPr lang="en-US" dirty="0"/>
              <a:t>. </a:t>
            </a:r>
          </a:p>
          <a:p>
            <a:pPr marL="457200" indent="-457200">
              <a:buFont typeface="Arial" panose="020B0604020202020204" pitchFamily="34" charset="0"/>
              <a:buChar char="•"/>
            </a:pPr>
            <a:endParaRPr lang="en-US" dirty="0"/>
          </a:p>
        </p:txBody>
      </p:sp>
      <p:sp>
        <p:nvSpPr>
          <p:cNvPr id="4" name="Rectangle 3">
            <a:extLst>
              <a:ext uri="{FF2B5EF4-FFF2-40B4-BE49-F238E27FC236}">
                <a16:creationId xmlns:a16="http://schemas.microsoft.com/office/drawing/2014/main" id="{BB898135-4F98-47E8-9D87-9D3961658642}"/>
              </a:ext>
            </a:extLst>
          </p:cNvPr>
          <p:cNvSpPr/>
          <p:nvPr/>
        </p:nvSpPr>
        <p:spPr>
          <a:xfrm>
            <a:off x="180000" y="6048000"/>
            <a:ext cx="7200800" cy="338554"/>
          </a:xfrm>
          <a:prstGeom prst="rect">
            <a:avLst/>
          </a:prstGeom>
        </p:spPr>
        <p:txBody>
          <a:bodyPr wrap="square" lIns="0">
            <a:spAutoFit/>
          </a:bodyPr>
          <a:lstStyle/>
          <a:p>
            <a:r>
              <a:rPr lang="en-AU" sz="800" dirty="0"/>
              <a:t>Fenton, A, Walsh, K, Wong, S &amp; Cumming, T 2015, ‘Using strengths-based approaches in early years practice and research’, </a:t>
            </a:r>
            <a:r>
              <a:rPr lang="en-AU" sz="800" i="1" dirty="0"/>
              <a:t>International Journal of Early Childhood, </a:t>
            </a:r>
            <a:r>
              <a:rPr lang="en-AU" sz="800" dirty="0"/>
              <a:t>vol.</a:t>
            </a:r>
            <a:r>
              <a:rPr lang="en-AU" sz="800" i="1" dirty="0"/>
              <a:t> </a:t>
            </a:r>
            <a:r>
              <a:rPr lang="en-AU" sz="800" dirty="0"/>
              <a:t>47, no.</a:t>
            </a:r>
            <a:r>
              <a:rPr lang="en-AU" sz="800" i="1" dirty="0"/>
              <a:t> </a:t>
            </a:r>
            <a:r>
              <a:rPr lang="en-AU" sz="800" dirty="0"/>
              <a:t>1</a:t>
            </a:r>
            <a:r>
              <a:rPr lang="en-AU" sz="800" i="1" dirty="0"/>
              <a:t>, </a:t>
            </a:r>
            <a:r>
              <a:rPr lang="en-AU" sz="800" dirty="0"/>
              <a:t>pp. 27–52, </a:t>
            </a:r>
            <a:r>
              <a:rPr lang="en-AU" sz="800" dirty="0">
                <a:hlinkClick r:id="rId4"/>
              </a:rPr>
              <a:t>https</a:t>
            </a:r>
            <a:r>
              <a:rPr lang="en-AU" sz="800">
                <a:hlinkClick r:id="rId4"/>
              </a:rPr>
              <a:t>://doi.org/10.1007/s13158-014-0115-8</a:t>
            </a:r>
            <a:r>
              <a:rPr lang="en-AU" sz="800"/>
              <a:t>. </a:t>
            </a:r>
            <a:endParaRPr lang="en-AU" sz="800" dirty="0"/>
          </a:p>
        </p:txBody>
      </p:sp>
    </p:spTree>
    <p:custDataLst>
      <p:tags r:id="rId1"/>
    </p:custDataLst>
    <p:extLst>
      <p:ext uri="{BB962C8B-B14F-4D97-AF65-F5344CB8AC3E}">
        <p14:creationId xmlns:p14="http://schemas.microsoft.com/office/powerpoint/2010/main" val="139402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Concise and clear writing</a:t>
            </a:r>
            <a:endParaRPr lang="en-US" dirty="0"/>
          </a:p>
        </p:txBody>
      </p:sp>
      <p:sp>
        <p:nvSpPr>
          <p:cNvPr id="8" name="Content Placeholder 7"/>
          <p:cNvSpPr>
            <a:spLocks noGrp="1"/>
          </p:cNvSpPr>
          <p:nvPr>
            <p:ph idx="1"/>
          </p:nvPr>
        </p:nvSpPr>
        <p:spPr/>
        <p:txBody>
          <a:bodyPr/>
          <a:lstStyle/>
          <a:p>
            <a:r>
              <a:rPr lang="en-AU" dirty="0"/>
              <a:t>What does concise writing mean?</a:t>
            </a:r>
          </a:p>
          <a:p>
            <a:endParaRPr lang="en-AU" dirty="0"/>
          </a:p>
          <a:p>
            <a:r>
              <a:rPr lang="en-US" b="1"/>
              <a:t>Concise</a:t>
            </a:r>
            <a:r>
              <a:rPr lang="en-US"/>
              <a:t> (/</a:t>
            </a:r>
            <a:r>
              <a:rPr lang="en-US" dirty="0" err="1"/>
              <a:t>kənˈ</a:t>
            </a:r>
            <a:r>
              <a:rPr lang="en-US" err="1"/>
              <a:t>sʌɪs</a:t>
            </a:r>
            <a:r>
              <a:rPr lang="en-US"/>
              <a:t>/) </a:t>
            </a:r>
          </a:p>
          <a:p>
            <a:r>
              <a:rPr lang="en-US"/>
              <a:t>adjective</a:t>
            </a:r>
            <a:r>
              <a:rPr lang="en-US" dirty="0"/>
              <a:t>:</a:t>
            </a:r>
          </a:p>
          <a:p>
            <a:pPr marL="457200" indent="-457200">
              <a:buFont typeface="Arial" panose="020B0604020202020204" pitchFamily="34" charset="0"/>
              <a:buChar char="•"/>
            </a:pPr>
            <a:r>
              <a:rPr lang="en-US" dirty="0"/>
              <a:t>giving a lot of information clearly and in a few words</a:t>
            </a:r>
          </a:p>
          <a:p>
            <a:pPr marL="457200" indent="-457200">
              <a:buFont typeface="Arial" panose="020B0604020202020204" pitchFamily="34" charset="0"/>
              <a:buChar char="•"/>
            </a:pPr>
            <a:r>
              <a:rPr lang="en-US" dirty="0"/>
              <a:t>brief but comprehensive.</a:t>
            </a:r>
          </a:p>
        </p:txBody>
      </p:sp>
    </p:spTree>
    <p:custDataLst>
      <p:tags r:id="rId1"/>
    </p:custDataLst>
    <p:extLst>
      <p:ext uri="{BB962C8B-B14F-4D97-AF65-F5344CB8AC3E}">
        <p14:creationId xmlns:p14="http://schemas.microsoft.com/office/powerpoint/2010/main" val="4061862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Tips for concise writing</a:t>
            </a:r>
            <a:endParaRPr lang="en-US" dirty="0"/>
          </a:p>
        </p:txBody>
      </p:sp>
      <p:sp>
        <p:nvSpPr>
          <p:cNvPr id="6" name="Content Placeholder 5"/>
          <p:cNvSpPr>
            <a:spLocks noGrp="1"/>
          </p:cNvSpPr>
          <p:nvPr>
            <p:ph idx="1"/>
          </p:nvPr>
        </p:nvSpPr>
        <p:spPr/>
        <p:txBody>
          <a:bodyPr/>
          <a:lstStyle/>
          <a:p>
            <a:pPr marL="457200" indent="-457200">
              <a:buFont typeface="Arial" panose="020B0604020202020204" pitchFamily="34" charset="0"/>
              <a:buChar char="•"/>
            </a:pPr>
            <a:r>
              <a:rPr lang="en-US" dirty="0"/>
              <a:t>Focus on the intent of the learning and development. </a:t>
            </a:r>
          </a:p>
          <a:p>
            <a:pPr marL="457200" indent="-457200">
              <a:buFont typeface="Arial" panose="020B0604020202020204" pitchFamily="34" charset="0"/>
              <a:buChar char="•"/>
            </a:pPr>
            <a:r>
              <a:rPr lang="en-US" dirty="0"/>
              <a:t>Use strengths-based language.</a:t>
            </a:r>
          </a:p>
          <a:p>
            <a:pPr marL="457200" indent="-457200">
              <a:buFont typeface="Arial" panose="020B0604020202020204" pitchFamily="34" charset="0"/>
              <a:buChar char="•"/>
            </a:pPr>
            <a:r>
              <a:rPr lang="en-US" dirty="0"/>
              <a:t>Choose each word carefully. </a:t>
            </a:r>
          </a:p>
          <a:p>
            <a:pPr marL="457200" indent="-457200">
              <a:buFont typeface="Arial" panose="020B0604020202020204" pitchFamily="34" charset="0"/>
              <a:buChar char="•"/>
            </a:pPr>
            <a:r>
              <a:rPr lang="en-AU" dirty="0"/>
              <a:t>Avoid repetition.</a:t>
            </a:r>
            <a:endParaRPr lang="en-US" dirty="0"/>
          </a:p>
          <a:p>
            <a:pPr marL="457200" indent="-457200">
              <a:buFont typeface="Arial" panose="020B0604020202020204" pitchFamily="34" charset="0"/>
              <a:buChar char="•"/>
            </a:pPr>
            <a:r>
              <a:rPr lang="en-AU" dirty="0"/>
              <a:t>Check your work for meaning, clarity and errors.</a:t>
            </a:r>
            <a:endParaRPr lang="en-US" dirty="0"/>
          </a:p>
          <a:p>
            <a:endParaRPr lang="en-US" dirty="0"/>
          </a:p>
        </p:txBody>
      </p:sp>
    </p:spTree>
    <p:custDataLst>
      <p:tags r:id="rId1"/>
    </p:custDataLst>
    <p:extLst>
      <p:ext uri="{BB962C8B-B14F-4D97-AF65-F5344CB8AC3E}">
        <p14:creationId xmlns:p14="http://schemas.microsoft.com/office/powerpoint/2010/main" val="3647137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BASIC PAGE_INDIVIDUAL" val="kAuCPUKy"/>
  <p:tag name="ARTICULATE_DESIGN_ID_1_BASIC PAGE_INDIVIDUAL" val="25uyqupC"/>
  <p:tag name="ARTICULATE_PROJECT_OPEN" val="0"/>
  <p:tag name="ARTICULATE_SLIDE_COUNT" val="2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Stethescopes">
  <a:themeElements>
    <a:clrScheme name="QCAA test palette">
      <a:dk1>
        <a:srgbClr val="FFFFFF"/>
      </a:dk1>
      <a:lt1>
        <a:srgbClr val="FFFFFF"/>
      </a:lt1>
      <a:dk2>
        <a:srgbClr val="000000"/>
      </a:dk2>
      <a:lt2>
        <a:srgbClr val="A5A5A5"/>
      </a:lt2>
      <a:accent1>
        <a:srgbClr val="D52B1E"/>
      </a:accent1>
      <a:accent2>
        <a:srgbClr val="21578A"/>
      </a:accent2>
      <a:accent3>
        <a:srgbClr val="E17000"/>
      </a:accent3>
      <a:accent4>
        <a:srgbClr val="738639"/>
      </a:accent4>
      <a:accent5>
        <a:srgbClr val="865F7F"/>
      </a:accent5>
      <a:accent6>
        <a:srgbClr val="2D2D8A"/>
      </a:accent6>
      <a:hlink>
        <a:srgbClr val="0066FF"/>
      </a:hlink>
      <a:folHlink>
        <a:srgbClr val="3366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anis draft powerpoint" id="{427164C9-5920-4413-901F-6DA6CD56858D}" vid="{FE39B99F-7659-49D9-8894-01853DB36BCA}"/>
    </a:ext>
  </a:extLst>
</a:theme>
</file>

<file path=ppt/theme/theme2.xml><?xml version="1.0" encoding="utf-8"?>
<a:theme xmlns:a="http://schemas.openxmlformats.org/drawingml/2006/main" name="Basic page_individual">
  <a:themeElements>
    <a:clrScheme name="QCAA colour palette">
      <a:dk1>
        <a:srgbClr val="000000"/>
      </a:dk1>
      <a:lt1>
        <a:srgbClr val="FFFFFF"/>
      </a:lt1>
      <a:dk2>
        <a:srgbClr val="000000"/>
      </a:dk2>
      <a:lt2>
        <a:srgbClr val="B5B5B5"/>
      </a:lt2>
      <a:accent1>
        <a:srgbClr val="D52B1E"/>
      </a:accent1>
      <a:accent2>
        <a:srgbClr val="21578A"/>
      </a:accent2>
      <a:accent3>
        <a:srgbClr val="8995B7"/>
      </a:accent3>
      <a:accent4>
        <a:srgbClr val="E17000"/>
      </a:accent4>
      <a:accent5>
        <a:srgbClr val="738639"/>
      </a:accent5>
      <a:accent6>
        <a:srgbClr val="865F7F"/>
      </a:accent6>
      <a:hlink>
        <a:srgbClr val="0000FF"/>
      </a:hlink>
      <a:folHlink>
        <a:srgbClr val="800080"/>
      </a:folHlink>
    </a:clrScheme>
    <a:fontScheme name="Basic page_individu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Basic page_individu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sic page_individu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sic page_individu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sic page_individu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sic page_individu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sic page_individu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sic page_individu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sic page_individu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sic page_individu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sic page_individu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sic page_individu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sic page_individu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Janis draft powerpoint" id="{427164C9-5920-4413-901F-6DA6CD56858D}" vid="{D7E89FD7-15CF-46E5-BC24-6A1AEA75377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72F4B91747F14985DF414FECE11F20" ma:contentTypeVersion="1" ma:contentTypeDescription="Create a new document." ma:contentTypeScope="" ma:versionID="17c7f16f64850fedb962282be8f1c5dd">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5195BB-168B-4AAF-B2A1-DB75012A99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0EB03FA-64B5-490B-A173-1B58C836D18A}">
  <ds:schemaRefs>
    <ds:schemaRef ds:uri="http://schemas.microsoft.com/office/2006/metadata/longProperties"/>
  </ds:schemaRefs>
</ds:datastoreItem>
</file>

<file path=customXml/itemProps3.xml><?xml version="1.0" encoding="utf-8"?>
<ds:datastoreItem xmlns:ds="http://schemas.openxmlformats.org/officeDocument/2006/customXml" ds:itemID="{A5DEBD03-5E9C-40A0-804B-944DDB9E62A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4.xml><?xml version="1.0" encoding="utf-8"?>
<ds:datastoreItem xmlns:ds="http://schemas.openxmlformats.org/officeDocument/2006/customXml" ds:itemID="{8E3A8AC4-414B-4AD5-A315-29792D52C4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Janis draft powerpoint</Template>
  <TotalTime>17694</TotalTime>
  <Words>2000</Words>
  <Application>Microsoft Office PowerPoint</Application>
  <PresentationFormat>On-screen Show (4:3)</PresentationFormat>
  <Paragraphs>171</Paragraphs>
  <Slides>21</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Times New Roman</vt:lpstr>
      <vt:lpstr>Wingdings</vt:lpstr>
      <vt:lpstr>1_Stethescopes</vt:lpstr>
      <vt:lpstr>Basic page_individual</vt:lpstr>
      <vt:lpstr>Strengths-based writing to describe children’s learning and development</vt:lpstr>
      <vt:lpstr>PowerPoint Presentation</vt:lpstr>
      <vt:lpstr>Why use a strengths-based approach?</vt:lpstr>
      <vt:lpstr>Principles: A strengths-based approach</vt:lpstr>
      <vt:lpstr>Research: A strengths-based approach</vt:lpstr>
      <vt:lpstr>Code of ethics: Keeping it honest</vt:lpstr>
      <vt:lpstr>Strengths-based writing</vt:lpstr>
      <vt:lpstr>Concise and clear writing</vt:lpstr>
      <vt:lpstr>Tips for concise writing</vt:lpstr>
      <vt:lpstr>Concise writing </vt:lpstr>
      <vt:lpstr>A teacher’s first attempt</vt:lpstr>
      <vt:lpstr>Identifying repeated information</vt:lpstr>
      <vt:lpstr>Reducing repetition for clarity</vt:lpstr>
      <vt:lpstr>Identifying repeated information</vt:lpstr>
      <vt:lpstr>Aligning to learning and development areas</vt:lpstr>
      <vt:lpstr>Identifying repeated information</vt:lpstr>
      <vt:lpstr>Reducing detail</vt:lpstr>
      <vt:lpstr>Concise writing: Every word counts</vt:lpstr>
      <vt:lpstr>PowerPoint Presentation</vt:lpstr>
      <vt:lpstr>Summary</vt:lpstr>
      <vt:lpstr>Contact QCAA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and documenting children’s learning in Kindergarten.</dc:title>
  <dc:creator>Maureen Truasheim</dc:creator>
  <cp:lastModifiedBy>Zoe Yule</cp:lastModifiedBy>
  <cp:revision>1145</cp:revision>
  <cp:lastPrinted>2019-09-01T00:47:32Z</cp:lastPrinted>
  <dcterms:created xsi:type="dcterms:W3CDTF">2019-03-13T00:59:25Z</dcterms:created>
  <dcterms:modified xsi:type="dcterms:W3CDTF">2019-12-02T05:57:50Z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27700.0000000000</vt:lpwstr>
  </property>
  <property fmtid="{D5CDD505-2E9C-101B-9397-08002B2CF9AE}" pid="3" name="Category">
    <vt:lpwstr>Presentations</vt:lpwstr>
  </property>
  <property fmtid="{D5CDD505-2E9C-101B-9397-08002B2CF9AE}" pid="4" name="PublishingExpirationDate">
    <vt:lpwstr/>
  </property>
  <property fmtid="{D5CDD505-2E9C-101B-9397-08002B2CF9AE}" pid="5" name="PublishingStartDate">
    <vt:lpwstr/>
  </property>
  <property fmtid="{D5CDD505-2E9C-101B-9397-08002B2CF9AE}" pid="6" name="ContentTypeId">
    <vt:lpwstr>0x010100A772F4B91747F14985DF414FECE11F20</vt:lpwstr>
  </property>
  <property fmtid="{D5CDD505-2E9C-101B-9397-08002B2CF9AE}" pid="7" name="ArticulateGUID">
    <vt:lpwstr>3475CB77-D9FF-4A8A-AFE9-7C6EB6C844DC</vt:lpwstr>
  </property>
  <property fmtid="{D5CDD505-2E9C-101B-9397-08002B2CF9AE}" pid="8" name="ArticulatePath">
    <vt:lpwstr>Draft workshop  Assessing and documenting children’s learning in Kindergarten Session 1 JM &amp; MT v3</vt:lpwstr>
  </property>
</Properties>
</file>